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Comfortaa" pitchFamily="2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3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Comfortaa Light" pitchFamily="2" charset="0"/>
        <a:ea typeface="Comfortaa Light" pitchFamily="2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Pozdravljeni</a:t>
            </a:r>
            <a:r>
              <a:rPr lang="en" dirty="0"/>
              <a:t>, </a:t>
            </a:r>
            <a:r>
              <a:rPr lang="en" dirty="0" err="1"/>
              <a:t>sma</a:t>
            </a:r>
            <a:r>
              <a:rPr lang="en" dirty="0"/>
              <a:t> </a:t>
            </a:r>
            <a:r>
              <a:rPr lang="en" dirty="0" err="1"/>
              <a:t>Klemen</a:t>
            </a:r>
            <a:r>
              <a:rPr lang="en" dirty="0"/>
              <a:t> </a:t>
            </a:r>
            <a:r>
              <a:rPr lang="en" dirty="0" err="1"/>
              <a:t>Forstnerič</a:t>
            </a:r>
            <a:r>
              <a:rPr lang="en" dirty="0"/>
              <a:t> in Rok Ajdnik s </a:t>
            </a:r>
            <a:r>
              <a:rPr lang="en" dirty="0" err="1"/>
              <a:t>podjetja</a:t>
            </a:r>
            <a:r>
              <a:rPr lang="en" dirty="0"/>
              <a:t> </a:t>
            </a:r>
            <a:r>
              <a:rPr lang="en" dirty="0" err="1"/>
              <a:t>Reveel</a:t>
            </a:r>
            <a:r>
              <a:rPr lang="en" dirty="0"/>
              <a:t> in </a:t>
            </a:r>
            <a:r>
              <a:rPr lang="en" dirty="0" err="1"/>
              <a:t>vam</a:t>
            </a:r>
            <a:r>
              <a:rPr lang="en" dirty="0"/>
              <a:t> </a:t>
            </a:r>
            <a:r>
              <a:rPr lang="en" dirty="0" err="1"/>
              <a:t>boma</a:t>
            </a:r>
            <a:r>
              <a:rPr lang="en" dirty="0"/>
              <a:t> </a:t>
            </a:r>
            <a:r>
              <a:rPr lang="en" dirty="0" err="1"/>
              <a:t>danes</a:t>
            </a:r>
            <a:r>
              <a:rPr lang="en" dirty="0"/>
              <a:t> </a:t>
            </a:r>
            <a:r>
              <a:rPr lang="en" dirty="0" err="1"/>
              <a:t>predstavila</a:t>
            </a:r>
            <a:r>
              <a:rPr lang="en" dirty="0"/>
              <a:t> </a:t>
            </a:r>
            <a:r>
              <a:rPr lang="en" dirty="0" err="1"/>
              <a:t>zgodbo</a:t>
            </a:r>
            <a:r>
              <a:rPr lang="en" dirty="0"/>
              <a:t>, </a:t>
            </a:r>
            <a:r>
              <a:rPr lang="en" dirty="0" err="1"/>
              <a:t>kako</a:t>
            </a:r>
            <a:r>
              <a:rPr lang="en" dirty="0"/>
              <a:t> </a:t>
            </a:r>
            <a:r>
              <a:rPr lang="en" dirty="0" err="1"/>
              <a:t>smo</a:t>
            </a:r>
            <a:r>
              <a:rPr lang="en" dirty="0"/>
              <a:t> v </a:t>
            </a:r>
            <a:r>
              <a:rPr lang="en" dirty="0" err="1"/>
              <a:t>podjetju</a:t>
            </a:r>
            <a:r>
              <a:rPr lang="en" dirty="0"/>
              <a:t> </a:t>
            </a:r>
            <a:r>
              <a:rPr lang="en" dirty="0" err="1"/>
              <a:t>razvili</a:t>
            </a:r>
            <a:r>
              <a:rPr lang="en" dirty="0"/>
              <a:t> </a:t>
            </a:r>
            <a:r>
              <a:rPr lang="en" dirty="0" err="1"/>
              <a:t>naš</a:t>
            </a:r>
            <a:r>
              <a:rPr lang="en" dirty="0"/>
              <a:t> </a:t>
            </a:r>
            <a:r>
              <a:rPr lang="en" dirty="0" err="1"/>
              <a:t>algoritem</a:t>
            </a:r>
            <a:r>
              <a:rPr lang="en" dirty="0"/>
              <a:t> </a:t>
            </a:r>
            <a:r>
              <a:rPr lang="en" dirty="0" err="1"/>
              <a:t>za</a:t>
            </a:r>
            <a:r>
              <a:rPr lang="en" dirty="0"/>
              <a:t> </a:t>
            </a:r>
            <a:r>
              <a:rPr lang="en" dirty="0" err="1"/>
              <a:t>prepoznavo</a:t>
            </a:r>
            <a:r>
              <a:rPr lang="en" dirty="0"/>
              <a:t> </a:t>
            </a:r>
            <a:r>
              <a:rPr lang="en" dirty="0" err="1"/>
              <a:t>slik</a:t>
            </a:r>
            <a:r>
              <a:rPr lang="en" dirty="0"/>
              <a:t> in </a:t>
            </a:r>
            <a:r>
              <a:rPr lang="en" dirty="0" err="1"/>
              <a:t>kako</a:t>
            </a:r>
            <a:r>
              <a:rPr lang="en" dirty="0"/>
              <a:t> </a:t>
            </a:r>
            <a:r>
              <a:rPr lang="en" dirty="0" err="1"/>
              <a:t>smo</a:t>
            </a:r>
            <a:r>
              <a:rPr lang="en" dirty="0"/>
              <a:t> </a:t>
            </a:r>
            <a:r>
              <a:rPr lang="en" dirty="0" err="1"/>
              <a:t>ga</a:t>
            </a:r>
            <a:r>
              <a:rPr lang="en" dirty="0"/>
              <a:t> </a:t>
            </a:r>
            <a:r>
              <a:rPr lang="en" dirty="0" err="1"/>
              <a:t>skalirali</a:t>
            </a:r>
            <a:r>
              <a:rPr lang="en" dirty="0"/>
              <a:t>.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dirty="0" err="1"/>
              <a:t>Kdo</a:t>
            </a:r>
            <a:r>
              <a:rPr lang="en" dirty="0"/>
              <a:t> </a:t>
            </a:r>
            <a:r>
              <a:rPr lang="en" dirty="0" err="1"/>
              <a:t>sma</a:t>
            </a:r>
            <a:r>
              <a:rPr lang="en" dirty="0"/>
              <a:t>?</a:t>
            </a:r>
            <a:endParaRPr dirty="0"/>
          </a:p>
          <a:p>
            <a: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dirty="0" err="1"/>
              <a:t>Kaj</a:t>
            </a:r>
            <a:r>
              <a:rPr lang="en" dirty="0"/>
              <a:t> </a:t>
            </a:r>
            <a:r>
              <a:rPr lang="en" dirty="0" err="1"/>
              <a:t>boma</a:t>
            </a:r>
            <a:r>
              <a:rPr lang="en" dirty="0"/>
              <a:t> </a:t>
            </a:r>
            <a:r>
              <a:rPr lang="en" dirty="0" err="1"/>
              <a:t>predstavljala</a:t>
            </a:r>
            <a:r>
              <a:rPr lang="en" dirty="0"/>
              <a:t>?</a:t>
            </a: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 bi </a:t>
            </a:r>
            <a:r>
              <a:rPr lang="en" dirty="0" err="1"/>
              <a:t>naš</a:t>
            </a:r>
            <a:r>
              <a:rPr lang="en" dirty="0"/>
              <a:t> </a:t>
            </a:r>
            <a:r>
              <a:rPr lang="en" dirty="0" err="1"/>
              <a:t>sistem</a:t>
            </a:r>
            <a:r>
              <a:rPr lang="en" dirty="0"/>
              <a:t> </a:t>
            </a:r>
            <a:r>
              <a:rPr lang="en" dirty="0" err="1"/>
              <a:t>še</a:t>
            </a:r>
            <a:r>
              <a:rPr lang="en" dirty="0"/>
              <a:t> </a:t>
            </a:r>
            <a:r>
              <a:rPr lang="en" dirty="0" err="1"/>
              <a:t>pohitrili</a:t>
            </a:r>
            <a:r>
              <a:rPr lang="en" dirty="0"/>
              <a:t>, </a:t>
            </a:r>
            <a:r>
              <a:rPr lang="en" dirty="0" err="1"/>
              <a:t>smo</a:t>
            </a:r>
            <a:r>
              <a:rPr lang="en" dirty="0"/>
              <a:t> se </a:t>
            </a:r>
            <a:r>
              <a:rPr lang="en" dirty="0" err="1"/>
              <a:t>poslužili</a:t>
            </a:r>
            <a:r>
              <a:rPr lang="en" dirty="0"/>
              <a:t> </a:t>
            </a:r>
            <a:r>
              <a:rPr lang="en" dirty="0" err="1"/>
              <a:t>orodij</a:t>
            </a:r>
            <a:r>
              <a:rPr lang="en" dirty="0"/>
              <a:t> </a:t>
            </a:r>
            <a:r>
              <a:rPr lang="en" dirty="0" err="1"/>
              <a:t>za</a:t>
            </a:r>
            <a:r>
              <a:rPr lang="en" dirty="0"/>
              <a:t> </a:t>
            </a:r>
            <a:r>
              <a:rPr lang="en" dirty="0" err="1"/>
              <a:t>profiliranje</a:t>
            </a:r>
            <a:r>
              <a:rPr lang="en" dirty="0"/>
              <a:t>, s </a:t>
            </a:r>
            <a:r>
              <a:rPr lang="en" dirty="0" err="1"/>
              <a:t>katerimi</a:t>
            </a:r>
            <a:r>
              <a:rPr lang="en" dirty="0"/>
              <a:t> </a:t>
            </a:r>
            <a:r>
              <a:rPr lang="en" dirty="0" err="1"/>
              <a:t>smo</a:t>
            </a:r>
            <a:r>
              <a:rPr lang="en" dirty="0"/>
              <a:t> </a:t>
            </a:r>
            <a:r>
              <a:rPr lang="en" dirty="0" err="1"/>
              <a:t>ugotovili</a:t>
            </a:r>
            <a:r>
              <a:rPr lang="en" dirty="0"/>
              <a:t>, da se </a:t>
            </a:r>
            <a:r>
              <a:rPr lang="en" dirty="0" err="1"/>
              <a:t>največ</a:t>
            </a:r>
            <a:r>
              <a:rPr lang="en" dirty="0"/>
              <a:t> </a:t>
            </a:r>
            <a:r>
              <a:rPr lang="en" dirty="0" err="1"/>
              <a:t>časa</a:t>
            </a:r>
            <a:r>
              <a:rPr lang="en" dirty="0"/>
              <a:t> </a:t>
            </a:r>
            <a:r>
              <a:rPr lang="en" dirty="0" err="1"/>
              <a:t>prebije</a:t>
            </a:r>
            <a:r>
              <a:rPr lang="en" dirty="0"/>
              <a:t> v </a:t>
            </a:r>
            <a:r>
              <a:rPr lang="en" dirty="0" err="1"/>
              <a:t>delu</a:t>
            </a:r>
            <a:r>
              <a:rPr lang="en" dirty="0"/>
              <a:t>, </a:t>
            </a:r>
            <a:r>
              <a:rPr lang="en" dirty="0" err="1"/>
              <a:t>kjer</a:t>
            </a:r>
            <a:r>
              <a:rPr lang="en" dirty="0"/>
              <a:t> se </a:t>
            </a:r>
            <a:r>
              <a:rPr lang="en" dirty="0" err="1"/>
              <a:t>izvaja</a:t>
            </a:r>
            <a:r>
              <a:rPr lang="en" dirty="0"/>
              <a:t> </a:t>
            </a:r>
            <a:r>
              <a:rPr lang="en" dirty="0" err="1"/>
              <a:t>geometrična</a:t>
            </a:r>
            <a:r>
              <a:rPr lang="en" dirty="0"/>
              <a:t> </a:t>
            </a:r>
            <a:r>
              <a:rPr lang="en" dirty="0" err="1"/>
              <a:t>verifikacija</a:t>
            </a:r>
            <a:r>
              <a:rPr lang="en" dirty="0"/>
              <a:t> </a:t>
            </a:r>
            <a:r>
              <a:rPr lang="en" dirty="0" err="1"/>
              <a:t>značilk</a:t>
            </a:r>
            <a:r>
              <a:rPr lang="en" dirty="0"/>
              <a:t>, </a:t>
            </a:r>
            <a:r>
              <a:rPr lang="en" dirty="0" err="1"/>
              <a:t>ki</a:t>
            </a:r>
            <a:r>
              <a:rPr lang="en" dirty="0"/>
              <a:t> jo </a:t>
            </a:r>
            <a:r>
              <a:rPr lang="en" dirty="0" err="1"/>
              <a:t>računamo</a:t>
            </a:r>
            <a:r>
              <a:rPr lang="en" dirty="0"/>
              <a:t> z </a:t>
            </a:r>
            <a:r>
              <a:rPr lang="en" dirty="0" err="1"/>
              <a:t>algoritmom</a:t>
            </a:r>
            <a:r>
              <a:rPr lang="en" dirty="0"/>
              <a:t> RANSAC. </a:t>
            </a:r>
            <a:r>
              <a:rPr lang="en" dirty="0" err="1"/>
              <a:t>Našli</a:t>
            </a:r>
            <a:r>
              <a:rPr lang="en" dirty="0"/>
              <a:t> </a:t>
            </a:r>
            <a:r>
              <a:rPr lang="en" dirty="0" err="1"/>
              <a:t>smo</a:t>
            </a:r>
            <a:r>
              <a:rPr lang="en" dirty="0"/>
              <a:t> </a:t>
            </a:r>
            <a:r>
              <a:rPr lang="en" dirty="0" err="1"/>
              <a:t>izboljšavo</a:t>
            </a:r>
            <a:r>
              <a:rPr lang="en" dirty="0"/>
              <a:t> </a:t>
            </a:r>
            <a:r>
              <a:rPr lang="en" dirty="0" err="1"/>
              <a:t>algoritma</a:t>
            </a:r>
            <a:r>
              <a:rPr lang="en" dirty="0"/>
              <a:t> RANSAC; Graph-Cut RANSAC, </a:t>
            </a:r>
            <a:r>
              <a:rPr lang="en" dirty="0" err="1"/>
              <a:t>ki</a:t>
            </a:r>
            <a:r>
              <a:rPr lang="en" dirty="0"/>
              <a:t> </a:t>
            </a:r>
            <a:r>
              <a:rPr lang="en" dirty="0" err="1"/>
              <a:t>obljublja</a:t>
            </a:r>
            <a:r>
              <a:rPr lang="en" dirty="0"/>
              <a:t> do 50% </a:t>
            </a:r>
            <a:r>
              <a:rPr lang="en" dirty="0" err="1"/>
              <a:t>pohitritev</a:t>
            </a:r>
            <a:r>
              <a:rPr lang="en" dirty="0"/>
              <a:t>, </a:t>
            </a:r>
            <a:r>
              <a:rPr lang="en" dirty="0" err="1"/>
              <a:t>ter</a:t>
            </a:r>
            <a:r>
              <a:rPr lang="en" dirty="0"/>
              <a:t> </a:t>
            </a:r>
            <a:r>
              <a:rPr lang="en" dirty="0" err="1"/>
              <a:t>bolj</a:t>
            </a:r>
            <a:r>
              <a:rPr lang="en" dirty="0"/>
              <a:t> </a:t>
            </a:r>
            <a:r>
              <a:rPr lang="en" dirty="0" err="1"/>
              <a:t>natančen</a:t>
            </a:r>
            <a:r>
              <a:rPr lang="en" dirty="0"/>
              <a:t> </a:t>
            </a:r>
            <a:r>
              <a:rPr lang="en" dirty="0" err="1"/>
              <a:t>izračun</a:t>
            </a:r>
            <a:r>
              <a:rPr lang="en" dirty="0"/>
              <a:t> </a:t>
            </a:r>
            <a:r>
              <a:rPr lang="en" dirty="0" err="1"/>
              <a:t>inlierjev</a:t>
            </a:r>
            <a:r>
              <a:rPr lang="en" dirty="0"/>
              <a:t>.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Idealno</a:t>
            </a:r>
            <a:r>
              <a:rPr lang="en" dirty="0"/>
              <a:t> bi </a:t>
            </a:r>
            <a:r>
              <a:rPr lang="en" dirty="0" err="1"/>
              <a:t>bilo</a:t>
            </a:r>
            <a:r>
              <a:rPr lang="en" dirty="0"/>
              <a:t>, da bi se </a:t>
            </a:r>
            <a:r>
              <a:rPr lang="en" dirty="0" err="1"/>
              <a:t>lahko</a:t>
            </a:r>
            <a:r>
              <a:rPr lang="en" dirty="0"/>
              <a:t> </a:t>
            </a:r>
            <a:r>
              <a:rPr lang="en" dirty="0" err="1"/>
              <a:t>algoritmu</a:t>
            </a:r>
            <a:r>
              <a:rPr lang="en" dirty="0"/>
              <a:t> </a:t>
            </a:r>
            <a:r>
              <a:rPr lang="en" dirty="0" err="1"/>
              <a:t>povsem</a:t>
            </a:r>
            <a:r>
              <a:rPr lang="en" dirty="0"/>
              <a:t> </a:t>
            </a:r>
            <a:r>
              <a:rPr lang="en" dirty="0" err="1"/>
              <a:t>izognili</a:t>
            </a:r>
            <a:r>
              <a:rPr lang="en" dirty="0"/>
              <a:t>, </a:t>
            </a:r>
            <a:r>
              <a:rPr lang="en" dirty="0" err="1"/>
              <a:t>kar</a:t>
            </a:r>
            <a:r>
              <a:rPr lang="en" dirty="0"/>
              <a:t> bi </a:t>
            </a:r>
            <a:r>
              <a:rPr lang="en" dirty="0" err="1"/>
              <a:t>lahko</a:t>
            </a:r>
            <a:r>
              <a:rPr lang="en" dirty="0"/>
              <a:t> </a:t>
            </a:r>
            <a:r>
              <a:rPr lang="en" dirty="0" err="1"/>
              <a:t>uredili</a:t>
            </a:r>
            <a:r>
              <a:rPr lang="en" dirty="0"/>
              <a:t> s </a:t>
            </a:r>
            <a:r>
              <a:rPr lang="en" dirty="0" err="1"/>
              <a:t>pomočjo</a:t>
            </a:r>
            <a:r>
              <a:rPr lang="en" dirty="0"/>
              <a:t> </a:t>
            </a:r>
            <a:r>
              <a:rPr lang="en" dirty="0" err="1"/>
              <a:t>predpomnilniških</a:t>
            </a:r>
            <a:r>
              <a:rPr lang="en" dirty="0"/>
              <a:t> </a:t>
            </a:r>
            <a:r>
              <a:rPr lang="en" dirty="0" err="1"/>
              <a:t>strežnikov</a:t>
            </a:r>
            <a:r>
              <a:rPr lang="en" dirty="0"/>
              <a:t>, </a:t>
            </a:r>
            <a:r>
              <a:rPr lang="en" dirty="0" err="1"/>
              <a:t>ki</a:t>
            </a:r>
            <a:r>
              <a:rPr lang="en" dirty="0"/>
              <a:t> bi </a:t>
            </a:r>
            <a:r>
              <a:rPr lang="en" dirty="0" err="1"/>
              <a:t>hranili</a:t>
            </a:r>
            <a:r>
              <a:rPr lang="en" dirty="0"/>
              <a:t> </a:t>
            </a:r>
            <a:r>
              <a:rPr lang="en" dirty="0" err="1"/>
              <a:t>pogosto</a:t>
            </a:r>
            <a:r>
              <a:rPr lang="en" dirty="0"/>
              <a:t> </a:t>
            </a:r>
            <a:r>
              <a:rPr lang="en" dirty="0" err="1"/>
              <a:t>dostopane</a:t>
            </a:r>
            <a:r>
              <a:rPr lang="en" dirty="0"/>
              <a:t> </a:t>
            </a:r>
            <a:r>
              <a:rPr lang="en" dirty="0" err="1"/>
              <a:t>slike</a:t>
            </a:r>
            <a:r>
              <a:rPr lang="en" dirty="0"/>
              <a:t>. </a:t>
            </a:r>
            <a:r>
              <a:rPr lang="en" dirty="0" err="1"/>
              <a:t>Trenutno</a:t>
            </a:r>
            <a:r>
              <a:rPr lang="en" dirty="0"/>
              <a:t> </a:t>
            </a:r>
            <a:r>
              <a:rPr lang="en" dirty="0" err="1"/>
              <a:t>za</a:t>
            </a:r>
            <a:r>
              <a:rPr lang="en" dirty="0"/>
              <a:t> ta </a:t>
            </a:r>
            <a:r>
              <a:rPr lang="en" dirty="0" err="1"/>
              <a:t>namen</a:t>
            </a:r>
            <a:r>
              <a:rPr lang="en" dirty="0"/>
              <a:t> </a:t>
            </a:r>
            <a:r>
              <a:rPr lang="en" dirty="0" err="1"/>
              <a:t>raziskujemo</a:t>
            </a:r>
            <a:r>
              <a:rPr lang="en" dirty="0"/>
              <a:t> </a:t>
            </a:r>
            <a:r>
              <a:rPr lang="en" dirty="0" err="1"/>
              <a:t>percepcijske</a:t>
            </a:r>
            <a:r>
              <a:rPr lang="en" dirty="0"/>
              <a:t> </a:t>
            </a:r>
            <a:r>
              <a:rPr lang="en" dirty="0" err="1"/>
              <a:t>zgoščevalne</a:t>
            </a:r>
            <a:r>
              <a:rPr lang="en" dirty="0"/>
              <a:t> </a:t>
            </a:r>
            <a:r>
              <a:rPr lang="en" dirty="0" err="1"/>
              <a:t>funkcije</a:t>
            </a:r>
            <a:r>
              <a:rPr lang="en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Zgodba</a:t>
            </a:r>
            <a:r>
              <a:rPr lang="en" dirty="0"/>
              <a:t> </a:t>
            </a:r>
            <a:r>
              <a:rPr lang="en" dirty="0" err="1"/>
              <a:t>Reveel</a:t>
            </a:r>
            <a:r>
              <a:rPr lang="en" dirty="0"/>
              <a:t>-a se je </a:t>
            </a:r>
            <a:r>
              <a:rPr lang="en" dirty="0" err="1"/>
              <a:t>začela</a:t>
            </a:r>
            <a:r>
              <a:rPr lang="en" dirty="0"/>
              <a:t> </a:t>
            </a:r>
            <a:r>
              <a:rPr lang="en" dirty="0" err="1"/>
              <a:t>štiri</a:t>
            </a:r>
            <a:r>
              <a:rPr lang="en" dirty="0"/>
              <a:t> </a:t>
            </a:r>
            <a:r>
              <a:rPr lang="en" dirty="0" err="1"/>
              <a:t>leta</a:t>
            </a:r>
            <a:r>
              <a:rPr lang="en" dirty="0"/>
              <a:t> </a:t>
            </a:r>
            <a:r>
              <a:rPr lang="en" dirty="0" err="1"/>
              <a:t>nazaj</a:t>
            </a:r>
            <a:r>
              <a:rPr lang="en" dirty="0"/>
              <a:t>, </a:t>
            </a:r>
            <a:r>
              <a:rPr lang="en" dirty="0" err="1"/>
              <a:t>ko</a:t>
            </a:r>
            <a:r>
              <a:rPr lang="en" dirty="0"/>
              <a:t> </a:t>
            </a:r>
            <a:r>
              <a:rPr lang="en" dirty="0" err="1"/>
              <a:t>smo</a:t>
            </a:r>
            <a:r>
              <a:rPr lang="en" dirty="0"/>
              <a:t> </a:t>
            </a:r>
            <a:r>
              <a:rPr lang="en" dirty="0" err="1"/>
              <a:t>ustanovitelji</a:t>
            </a:r>
            <a:r>
              <a:rPr lang="en" dirty="0"/>
              <a:t> </a:t>
            </a:r>
            <a:r>
              <a:rPr lang="en" dirty="0" err="1"/>
              <a:t>bili</a:t>
            </a:r>
            <a:r>
              <a:rPr lang="en" dirty="0"/>
              <a:t> </a:t>
            </a:r>
            <a:r>
              <a:rPr lang="en" dirty="0" err="1"/>
              <a:t>sprejeti</a:t>
            </a:r>
            <a:r>
              <a:rPr lang="en" dirty="0"/>
              <a:t> v </a:t>
            </a:r>
            <a:r>
              <a:rPr lang="en" dirty="0" err="1"/>
              <a:t>Ameriški</a:t>
            </a:r>
            <a:r>
              <a:rPr lang="en" dirty="0"/>
              <a:t> </a:t>
            </a:r>
            <a:r>
              <a:rPr lang="en" dirty="0" err="1"/>
              <a:t>pospeševalnik</a:t>
            </a:r>
            <a:r>
              <a:rPr lang="en" dirty="0"/>
              <a:t> in </a:t>
            </a:r>
            <a:r>
              <a:rPr lang="en" dirty="0" err="1"/>
              <a:t>dobili</a:t>
            </a:r>
            <a:r>
              <a:rPr lang="en" dirty="0"/>
              <a:t> </a:t>
            </a:r>
            <a:r>
              <a:rPr lang="en" dirty="0" err="1"/>
              <a:t>zagonsko</a:t>
            </a:r>
            <a:r>
              <a:rPr lang="en" dirty="0"/>
              <a:t> </a:t>
            </a:r>
            <a:r>
              <a:rPr lang="en" dirty="0" err="1"/>
              <a:t>investicijo</a:t>
            </a:r>
            <a:r>
              <a:rPr lang="en" dirty="0"/>
              <a:t>. </a:t>
            </a:r>
            <a:r>
              <a:rPr lang="en" dirty="0" err="1"/>
              <a:t>Tekom</a:t>
            </a:r>
            <a:r>
              <a:rPr lang="en" dirty="0"/>
              <a:t> </a:t>
            </a:r>
            <a:r>
              <a:rPr lang="en" dirty="0" err="1"/>
              <a:t>teh</a:t>
            </a:r>
            <a:r>
              <a:rPr lang="en" dirty="0"/>
              <a:t> </a:t>
            </a:r>
            <a:r>
              <a:rPr lang="en" dirty="0" err="1"/>
              <a:t>štirih</a:t>
            </a:r>
            <a:r>
              <a:rPr lang="en" dirty="0"/>
              <a:t> let </a:t>
            </a:r>
            <a:r>
              <a:rPr lang="en" dirty="0" err="1"/>
              <a:t>smo</a:t>
            </a:r>
            <a:r>
              <a:rPr lang="en" dirty="0"/>
              <a:t> </a:t>
            </a:r>
            <a:r>
              <a:rPr lang="en" dirty="0" err="1"/>
              <a:t>uspeli</a:t>
            </a:r>
            <a:r>
              <a:rPr lang="en" dirty="0"/>
              <a:t> </a:t>
            </a:r>
            <a:r>
              <a:rPr lang="en" dirty="0" err="1"/>
              <a:t>pridobiti</a:t>
            </a:r>
            <a:r>
              <a:rPr lang="en" dirty="0"/>
              <a:t> v </a:t>
            </a:r>
            <a:r>
              <a:rPr lang="en" dirty="0" err="1"/>
              <a:t>Silicijevi</a:t>
            </a:r>
            <a:r>
              <a:rPr lang="en" dirty="0"/>
              <a:t> </a:t>
            </a:r>
            <a:r>
              <a:rPr lang="en" dirty="0" err="1"/>
              <a:t>doline</a:t>
            </a:r>
            <a:r>
              <a:rPr lang="en" dirty="0"/>
              <a:t> par </a:t>
            </a:r>
            <a:r>
              <a:rPr lang="en" dirty="0" err="1"/>
              <a:t>milijonsko</a:t>
            </a:r>
            <a:r>
              <a:rPr lang="en" dirty="0"/>
              <a:t> </a:t>
            </a:r>
            <a:r>
              <a:rPr lang="en" dirty="0" err="1"/>
              <a:t>investicijo</a:t>
            </a:r>
            <a:r>
              <a:rPr lang="en" dirty="0"/>
              <a:t> in </a:t>
            </a:r>
            <a:r>
              <a:rPr lang="en" dirty="0" err="1"/>
              <a:t>po</a:t>
            </a:r>
            <a:r>
              <a:rPr lang="en" dirty="0"/>
              <a:t> </a:t>
            </a:r>
            <a:r>
              <a:rPr lang="en" dirty="0" err="1"/>
              <a:t>veliko</a:t>
            </a:r>
            <a:r>
              <a:rPr lang="en" dirty="0"/>
              <a:t> </a:t>
            </a:r>
            <a:r>
              <a:rPr lang="en" dirty="0" err="1"/>
              <a:t>truda</a:t>
            </a:r>
            <a:r>
              <a:rPr lang="en" dirty="0"/>
              <a:t> in </a:t>
            </a:r>
            <a:r>
              <a:rPr lang="en" dirty="0" err="1"/>
              <a:t>neprespanih</a:t>
            </a:r>
            <a:r>
              <a:rPr lang="en" dirty="0"/>
              <a:t> </a:t>
            </a:r>
            <a:r>
              <a:rPr lang="en" dirty="0" err="1"/>
              <a:t>nočeh</a:t>
            </a:r>
            <a:r>
              <a:rPr lang="en" dirty="0"/>
              <a:t> </a:t>
            </a:r>
            <a:r>
              <a:rPr lang="en" dirty="0" err="1"/>
              <a:t>smo</a:t>
            </a:r>
            <a:r>
              <a:rPr lang="en" dirty="0"/>
              <a:t> </a:t>
            </a:r>
            <a:r>
              <a:rPr lang="en" dirty="0" err="1"/>
              <a:t>prišli</a:t>
            </a:r>
            <a:r>
              <a:rPr lang="en" dirty="0"/>
              <a:t> do </a:t>
            </a:r>
            <a:r>
              <a:rPr lang="en" dirty="0" err="1"/>
              <a:t>danes</a:t>
            </a:r>
            <a:r>
              <a:rPr lang="en" dirty="0"/>
              <a:t>, </a:t>
            </a:r>
            <a:r>
              <a:rPr lang="en" dirty="0" err="1"/>
              <a:t>ko</a:t>
            </a:r>
            <a:r>
              <a:rPr lang="en" dirty="0"/>
              <a:t> </a:t>
            </a:r>
            <a:r>
              <a:rPr lang="en" dirty="0" err="1"/>
              <a:t>imamo</a:t>
            </a:r>
            <a:r>
              <a:rPr lang="en" dirty="0"/>
              <a:t> 16 </a:t>
            </a:r>
            <a:r>
              <a:rPr lang="en" dirty="0" err="1"/>
              <a:t>zaposlenih</a:t>
            </a:r>
            <a:r>
              <a:rPr lang="en" dirty="0"/>
              <a:t> in </a:t>
            </a:r>
            <a:r>
              <a:rPr lang="en" dirty="0" err="1"/>
              <a:t>pisarne</a:t>
            </a:r>
            <a:r>
              <a:rPr lang="en" dirty="0"/>
              <a:t> </a:t>
            </a:r>
            <a:r>
              <a:rPr lang="en" dirty="0" err="1"/>
              <a:t>na</a:t>
            </a:r>
            <a:r>
              <a:rPr lang="en" dirty="0"/>
              <a:t> </a:t>
            </a:r>
            <a:r>
              <a:rPr lang="en" dirty="0" err="1"/>
              <a:t>dveh</a:t>
            </a:r>
            <a:r>
              <a:rPr lang="en" dirty="0"/>
              <a:t> </a:t>
            </a:r>
            <a:r>
              <a:rPr lang="en" dirty="0" err="1"/>
              <a:t>kontinentih</a:t>
            </a:r>
            <a:r>
              <a:rPr lang="en" dirty="0"/>
              <a:t>. </a:t>
            </a:r>
            <a:r>
              <a:rPr lang="en" dirty="0" err="1"/>
              <a:t>Dandanes</a:t>
            </a:r>
            <a:r>
              <a:rPr lang="en" dirty="0"/>
              <a:t> </a:t>
            </a:r>
            <a:r>
              <a:rPr lang="en" dirty="0" err="1"/>
              <a:t>ponujamo</a:t>
            </a:r>
            <a:r>
              <a:rPr lang="en" dirty="0"/>
              <a:t> </a:t>
            </a:r>
            <a:r>
              <a:rPr lang="en" dirty="0" err="1"/>
              <a:t>celostno</a:t>
            </a:r>
            <a:r>
              <a:rPr lang="en" dirty="0"/>
              <a:t> </a:t>
            </a:r>
            <a:r>
              <a:rPr lang="en" dirty="0" err="1"/>
              <a:t>rešitev</a:t>
            </a:r>
            <a:r>
              <a:rPr lang="en" dirty="0"/>
              <a:t>, </a:t>
            </a:r>
            <a:r>
              <a:rPr lang="en" dirty="0" err="1"/>
              <a:t>ki</a:t>
            </a:r>
            <a:r>
              <a:rPr lang="en" dirty="0"/>
              <a:t> </a:t>
            </a:r>
            <a:r>
              <a:rPr lang="en" dirty="0" err="1"/>
              <a:t>omogoča</a:t>
            </a:r>
            <a:r>
              <a:rPr lang="en" dirty="0"/>
              <a:t> </a:t>
            </a:r>
            <a:r>
              <a:rPr lang="en" dirty="0" err="1"/>
              <a:t>tiskanim</a:t>
            </a:r>
            <a:r>
              <a:rPr lang="en" dirty="0"/>
              <a:t> </a:t>
            </a:r>
            <a:r>
              <a:rPr lang="en" dirty="0" err="1"/>
              <a:t>medijem</a:t>
            </a:r>
            <a:r>
              <a:rPr lang="en" dirty="0"/>
              <a:t>, da </a:t>
            </a:r>
            <a:r>
              <a:rPr lang="en" dirty="0" err="1"/>
              <a:t>enostavneje</a:t>
            </a:r>
            <a:r>
              <a:rPr lang="en" dirty="0"/>
              <a:t> </a:t>
            </a:r>
            <a:r>
              <a:rPr lang="en" dirty="0" err="1"/>
              <a:t>povežejo</a:t>
            </a:r>
            <a:r>
              <a:rPr lang="en" dirty="0"/>
              <a:t> </a:t>
            </a:r>
            <a:r>
              <a:rPr lang="en" dirty="0" err="1"/>
              <a:t>svoje</a:t>
            </a:r>
            <a:r>
              <a:rPr lang="en" dirty="0"/>
              <a:t> </a:t>
            </a:r>
            <a:r>
              <a:rPr lang="en" dirty="0" err="1"/>
              <a:t>bralce</a:t>
            </a:r>
            <a:r>
              <a:rPr lang="en" dirty="0"/>
              <a:t> z </a:t>
            </a:r>
            <a:r>
              <a:rPr lang="en" dirty="0" err="1"/>
              <a:t>digitalnim</a:t>
            </a:r>
            <a:r>
              <a:rPr lang="en" dirty="0"/>
              <a:t> </a:t>
            </a:r>
            <a:r>
              <a:rPr lang="en" dirty="0" err="1"/>
              <a:t>svetom</a:t>
            </a:r>
            <a:r>
              <a:rPr lang="en" dirty="0"/>
              <a:t>. To </a:t>
            </a:r>
            <a:r>
              <a:rPr lang="en" dirty="0" err="1"/>
              <a:t>smo</a:t>
            </a:r>
            <a:r>
              <a:rPr lang="en" dirty="0"/>
              <a:t> </a:t>
            </a:r>
            <a:r>
              <a:rPr lang="en" dirty="0" err="1"/>
              <a:t>dosegli</a:t>
            </a:r>
            <a:r>
              <a:rPr lang="en" dirty="0"/>
              <a:t> </a:t>
            </a:r>
            <a:r>
              <a:rPr lang="en" dirty="0" err="1"/>
              <a:t>tako</a:t>
            </a:r>
            <a:r>
              <a:rPr lang="en" dirty="0"/>
              <a:t>, da </a:t>
            </a:r>
            <a:r>
              <a:rPr lang="en" dirty="0" err="1"/>
              <a:t>smo</a:t>
            </a:r>
            <a:r>
              <a:rPr lang="en" dirty="0"/>
              <a:t> </a:t>
            </a:r>
            <a:r>
              <a:rPr lang="en" dirty="0" err="1"/>
              <a:t>zgradili</a:t>
            </a:r>
            <a:r>
              <a:rPr lang="en" dirty="0"/>
              <a:t> </a:t>
            </a:r>
            <a:r>
              <a:rPr lang="en" dirty="0" err="1"/>
              <a:t>spletno</a:t>
            </a:r>
            <a:r>
              <a:rPr lang="en" dirty="0"/>
              <a:t> </a:t>
            </a:r>
            <a:r>
              <a:rPr lang="en" dirty="0" err="1"/>
              <a:t>aplikacijo</a:t>
            </a:r>
            <a:r>
              <a:rPr lang="en" dirty="0"/>
              <a:t>, s </a:t>
            </a:r>
            <a:r>
              <a:rPr lang="en" dirty="0" err="1"/>
              <a:t>katero</a:t>
            </a:r>
            <a:r>
              <a:rPr lang="en" dirty="0"/>
              <a:t> </a:t>
            </a:r>
            <a:r>
              <a:rPr lang="en" dirty="0" err="1"/>
              <a:t>lahko</a:t>
            </a:r>
            <a:r>
              <a:rPr lang="en" dirty="0"/>
              <a:t> </a:t>
            </a:r>
            <a:r>
              <a:rPr lang="en" dirty="0" err="1"/>
              <a:t>bralci</a:t>
            </a:r>
            <a:r>
              <a:rPr lang="en" dirty="0"/>
              <a:t> </a:t>
            </a:r>
            <a:r>
              <a:rPr lang="en" dirty="0" err="1"/>
              <a:t>zajamejo</a:t>
            </a:r>
            <a:r>
              <a:rPr lang="en" dirty="0"/>
              <a:t> </a:t>
            </a:r>
            <a:r>
              <a:rPr lang="en" dirty="0" err="1"/>
              <a:t>stran</a:t>
            </a:r>
            <a:r>
              <a:rPr lang="en" dirty="0"/>
              <a:t>, </a:t>
            </a:r>
            <a:r>
              <a:rPr lang="en" dirty="0" err="1"/>
              <a:t>katero</a:t>
            </a:r>
            <a:r>
              <a:rPr lang="en" dirty="0"/>
              <a:t> </a:t>
            </a:r>
            <a:r>
              <a:rPr lang="en" dirty="0" err="1"/>
              <a:t>berejo</a:t>
            </a:r>
            <a:r>
              <a:rPr lang="en" dirty="0"/>
              <a:t> in </a:t>
            </a:r>
            <a:r>
              <a:rPr lang="en" dirty="0" err="1"/>
              <a:t>dobijo</a:t>
            </a:r>
            <a:r>
              <a:rPr lang="en" dirty="0"/>
              <a:t> </a:t>
            </a:r>
            <a:r>
              <a:rPr lang="en" dirty="0" err="1"/>
              <a:t>dodatne</a:t>
            </a:r>
            <a:r>
              <a:rPr lang="en" dirty="0"/>
              <a:t> </a:t>
            </a:r>
            <a:r>
              <a:rPr lang="en" dirty="0" err="1"/>
              <a:t>informacije</a:t>
            </a:r>
            <a:r>
              <a:rPr lang="en" dirty="0"/>
              <a:t> o </a:t>
            </a:r>
            <a:r>
              <a:rPr lang="en" dirty="0" err="1"/>
              <a:t>članku</a:t>
            </a:r>
            <a:r>
              <a:rPr lang="en" dirty="0"/>
              <a:t>, video </a:t>
            </a:r>
            <a:r>
              <a:rPr lang="en" dirty="0" err="1"/>
              <a:t>vsebino</a:t>
            </a:r>
            <a:r>
              <a:rPr lang="en" dirty="0"/>
              <a:t> </a:t>
            </a:r>
            <a:r>
              <a:rPr lang="en" dirty="0" err="1"/>
              <a:t>ali</a:t>
            </a:r>
            <a:r>
              <a:rPr lang="en" dirty="0"/>
              <a:t> pa </a:t>
            </a:r>
            <a:r>
              <a:rPr lang="en" dirty="0" err="1"/>
              <a:t>lahko</a:t>
            </a:r>
            <a:r>
              <a:rPr lang="en" dirty="0"/>
              <a:t> </a:t>
            </a:r>
            <a:r>
              <a:rPr lang="en" dirty="0" err="1"/>
              <a:t>kupijo</a:t>
            </a:r>
            <a:r>
              <a:rPr lang="en" dirty="0"/>
              <a:t> </a:t>
            </a:r>
            <a:r>
              <a:rPr lang="en" dirty="0" err="1"/>
              <a:t>izdelke</a:t>
            </a:r>
            <a:r>
              <a:rPr lang="en" dirty="0"/>
              <a:t>, </a:t>
            </a:r>
            <a:r>
              <a:rPr lang="en" dirty="0" err="1"/>
              <a:t>ki</a:t>
            </a:r>
            <a:r>
              <a:rPr lang="en" dirty="0"/>
              <a:t> </a:t>
            </a:r>
            <a:r>
              <a:rPr lang="en" dirty="0" err="1"/>
              <a:t>jih</a:t>
            </a:r>
            <a:r>
              <a:rPr lang="en" dirty="0"/>
              <a:t> </a:t>
            </a:r>
            <a:r>
              <a:rPr lang="en" dirty="0" err="1"/>
              <a:t>vidijo</a:t>
            </a:r>
            <a:r>
              <a:rPr lang="en" dirty="0"/>
              <a:t> v </a:t>
            </a:r>
            <a:r>
              <a:rPr lang="en" dirty="0" err="1"/>
              <a:t>reviji</a:t>
            </a:r>
            <a:r>
              <a:rPr lang="en" dirty="0"/>
              <a:t>. </a:t>
            </a:r>
            <a:r>
              <a:rPr lang="en" dirty="0" err="1"/>
              <a:t>Seveda</a:t>
            </a:r>
            <a:r>
              <a:rPr lang="en" dirty="0"/>
              <a:t> se je </a:t>
            </a:r>
            <a:r>
              <a:rPr lang="en" dirty="0" err="1"/>
              <a:t>rešitev</a:t>
            </a:r>
            <a:r>
              <a:rPr lang="en" dirty="0"/>
              <a:t>, </a:t>
            </a:r>
            <a:r>
              <a:rPr lang="en" dirty="0" err="1"/>
              <a:t>ki</a:t>
            </a:r>
            <a:r>
              <a:rPr lang="en" dirty="0"/>
              <a:t> jo </a:t>
            </a:r>
            <a:r>
              <a:rPr lang="en" dirty="0" err="1"/>
              <a:t>ponujamo</a:t>
            </a:r>
            <a:r>
              <a:rPr lang="en" dirty="0"/>
              <a:t> </a:t>
            </a:r>
            <a:r>
              <a:rPr lang="en" dirty="0" err="1"/>
              <a:t>danes</a:t>
            </a:r>
            <a:r>
              <a:rPr lang="en" dirty="0"/>
              <a:t> </a:t>
            </a:r>
            <a:r>
              <a:rPr lang="en" dirty="0" err="1"/>
              <a:t>razvila</a:t>
            </a:r>
            <a:r>
              <a:rPr lang="en" dirty="0"/>
              <a:t> </a:t>
            </a:r>
            <a:r>
              <a:rPr lang="en" dirty="0" err="1"/>
              <a:t>tekom</a:t>
            </a:r>
            <a:r>
              <a:rPr lang="en" dirty="0"/>
              <a:t> </a:t>
            </a:r>
            <a:r>
              <a:rPr lang="en" dirty="0" err="1"/>
              <a:t>štirih</a:t>
            </a:r>
            <a:r>
              <a:rPr lang="en" dirty="0"/>
              <a:t> let. </a:t>
            </a:r>
            <a:r>
              <a:rPr lang="en" dirty="0" err="1"/>
              <a:t>Začeli</a:t>
            </a:r>
            <a:r>
              <a:rPr lang="en" dirty="0"/>
              <a:t> pa </a:t>
            </a:r>
            <a:r>
              <a:rPr lang="en" dirty="0" err="1"/>
              <a:t>smo</a:t>
            </a:r>
            <a:r>
              <a:rPr lang="en" dirty="0"/>
              <a:t> z </a:t>
            </a:r>
            <a:r>
              <a:rPr lang="en" dirty="0" err="1"/>
              <a:t>malo</a:t>
            </a:r>
            <a:r>
              <a:rPr lang="en" dirty="0"/>
              <a:t> </a:t>
            </a:r>
            <a:r>
              <a:rPr lang="en" dirty="0" err="1"/>
              <a:t>drugačno</a:t>
            </a:r>
            <a:r>
              <a:rPr lang="en" dirty="0"/>
              <a:t> </a:t>
            </a:r>
            <a:r>
              <a:rPr lang="en" dirty="0" err="1"/>
              <a:t>idejo</a:t>
            </a:r>
            <a:r>
              <a:rPr lang="en" dirty="0"/>
              <a:t>.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dirty="0" err="1"/>
              <a:t>Kako</a:t>
            </a:r>
            <a:r>
              <a:rPr lang="en" dirty="0"/>
              <a:t> se je </a:t>
            </a:r>
            <a:r>
              <a:rPr lang="en" dirty="0" err="1"/>
              <a:t>Reveel</a:t>
            </a:r>
            <a:r>
              <a:rPr lang="en" dirty="0"/>
              <a:t> </a:t>
            </a:r>
            <a:r>
              <a:rPr lang="en" dirty="0" err="1"/>
              <a:t>začel</a:t>
            </a:r>
            <a:r>
              <a:rPr lang="en" dirty="0"/>
              <a:t>?</a:t>
            </a:r>
            <a:endParaRPr dirty="0"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dirty="0" err="1"/>
              <a:t>Kaj</a:t>
            </a:r>
            <a:r>
              <a:rPr lang="en" dirty="0"/>
              <a:t> je </a:t>
            </a:r>
            <a:r>
              <a:rPr lang="en" dirty="0" err="1"/>
              <a:t>pospeševalnik</a:t>
            </a:r>
            <a:r>
              <a:rPr lang="en" dirty="0"/>
              <a:t>?</a:t>
            </a:r>
            <a:endParaRPr dirty="0"/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SzPts val="1100"/>
              <a:buChar char="-"/>
            </a:pPr>
            <a:r>
              <a:rPr lang="en" dirty="0" err="1"/>
              <a:t>Kaj</a:t>
            </a:r>
            <a:r>
              <a:rPr lang="en" dirty="0"/>
              <a:t> </a:t>
            </a:r>
            <a:r>
              <a:rPr lang="en" dirty="0" err="1"/>
              <a:t>rešuje</a:t>
            </a:r>
            <a:r>
              <a:rPr lang="en" dirty="0"/>
              <a:t> </a:t>
            </a:r>
            <a:r>
              <a:rPr lang="en" dirty="0" err="1"/>
              <a:t>Reveel</a:t>
            </a:r>
            <a:r>
              <a:rPr lang="en" dirty="0"/>
              <a:t>?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solidFill>
                  <a:schemeClr val="dk1"/>
                </a:solidFill>
              </a:rPr>
              <a:t>Prvotna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ideja</a:t>
            </a:r>
            <a:r>
              <a:rPr lang="en" dirty="0">
                <a:solidFill>
                  <a:schemeClr val="dk1"/>
                </a:solidFill>
              </a:rPr>
              <a:t>, s </a:t>
            </a:r>
            <a:r>
              <a:rPr lang="en" dirty="0" err="1">
                <a:solidFill>
                  <a:schemeClr val="dk1"/>
                </a:solidFill>
              </a:rPr>
              <a:t>katero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smo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bili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sprejeti</a:t>
            </a:r>
            <a:r>
              <a:rPr lang="en" dirty="0">
                <a:solidFill>
                  <a:schemeClr val="dk1"/>
                </a:solidFill>
              </a:rPr>
              <a:t> v </a:t>
            </a:r>
            <a:r>
              <a:rPr lang="en" dirty="0" err="1">
                <a:solidFill>
                  <a:schemeClr val="dk1"/>
                </a:solidFill>
              </a:rPr>
              <a:t>pospeševalnik</a:t>
            </a:r>
            <a:r>
              <a:rPr lang="en" dirty="0">
                <a:solidFill>
                  <a:schemeClr val="dk1"/>
                </a:solidFill>
              </a:rPr>
              <a:t> je </a:t>
            </a:r>
            <a:r>
              <a:rPr lang="en" dirty="0" err="1">
                <a:solidFill>
                  <a:schemeClr val="dk1"/>
                </a:solidFill>
              </a:rPr>
              <a:t>bila</a:t>
            </a:r>
            <a:r>
              <a:rPr lang="en" dirty="0">
                <a:solidFill>
                  <a:schemeClr val="dk1"/>
                </a:solidFill>
              </a:rPr>
              <a:t>, </a:t>
            </a:r>
            <a:r>
              <a:rPr lang="en" dirty="0" err="1">
                <a:solidFill>
                  <a:schemeClr val="dk1"/>
                </a:solidFill>
              </a:rPr>
              <a:t>kako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poenostaviti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nakupovanje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preko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televizije</a:t>
            </a:r>
            <a:r>
              <a:rPr lang="en" dirty="0">
                <a:solidFill>
                  <a:schemeClr val="dk1"/>
                </a:solidFill>
              </a:rPr>
              <a:t>. </a:t>
            </a:r>
            <a:r>
              <a:rPr lang="en" dirty="0" err="1">
                <a:solidFill>
                  <a:schemeClr val="dk1"/>
                </a:solidFill>
              </a:rPr>
              <a:t>Torej</a:t>
            </a:r>
            <a:r>
              <a:rPr lang="en" dirty="0">
                <a:solidFill>
                  <a:schemeClr val="dk1"/>
                </a:solidFill>
              </a:rPr>
              <a:t>, </a:t>
            </a:r>
            <a:r>
              <a:rPr lang="en" dirty="0" err="1">
                <a:solidFill>
                  <a:schemeClr val="dk1"/>
                </a:solidFill>
              </a:rPr>
              <a:t>bolj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tehnično</a:t>
            </a:r>
            <a:r>
              <a:rPr lang="en" dirty="0">
                <a:solidFill>
                  <a:schemeClr val="dk1"/>
                </a:solidFill>
              </a:rPr>
              <a:t>, </a:t>
            </a:r>
            <a:r>
              <a:rPr lang="en" dirty="0" err="1">
                <a:solidFill>
                  <a:schemeClr val="dk1"/>
                </a:solidFill>
              </a:rPr>
              <a:t>kako</a:t>
            </a:r>
            <a:r>
              <a:rPr lang="en" dirty="0">
                <a:solidFill>
                  <a:schemeClr val="dk1"/>
                </a:solidFill>
              </a:rPr>
              <a:t> z </a:t>
            </a:r>
            <a:r>
              <a:rPr lang="en" dirty="0" err="1">
                <a:solidFill>
                  <a:schemeClr val="dk1"/>
                </a:solidFill>
              </a:rPr>
              <a:t>uporabo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senzorjev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mobilnih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telefonov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prepoznati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vsebino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na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televiziji</a:t>
            </a:r>
            <a:r>
              <a:rPr lang="en" dirty="0">
                <a:solidFill>
                  <a:schemeClr val="dk1"/>
                </a:solidFill>
              </a:rPr>
              <a:t> in </a:t>
            </a:r>
            <a:r>
              <a:rPr lang="en" dirty="0" err="1">
                <a:solidFill>
                  <a:schemeClr val="dk1"/>
                </a:solidFill>
              </a:rPr>
              <a:t>nato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omogočiti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nakup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te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vsebine</a:t>
            </a:r>
            <a:r>
              <a:rPr lang="en" dirty="0">
                <a:solidFill>
                  <a:schemeClr val="dk1"/>
                </a:solidFill>
              </a:rPr>
              <a:t>. Med </a:t>
            </a:r>
            <a:r>
              <a:rPr lang="en" dirty="0" err="1">
                <a:solidFill>
                  <a:schemeClr val="dk1"/>
                </a:solidFill>
              </a:rPr>
              <a:t>raziskovanjem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smo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naleteli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na</a:t>
            </a:r>
            <a:r>
              <a:rPr lang="en" dirty="0">
                <a:solidFill>
                  <a:schemeClr val="dk1"/>
                </a:solidFill>
              </a:rPr>
              <a:t> tri </a:t>
            </a:r>
            <a:r>
              <a:rPr lang="en" dirty="0" err="1">
                <a:solidFill>
                  <a:schemeClr val="dk1"/>
                </a:solidFill>
              </a:rPr>
              <a:t>splošne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načine</a:t>
            </a:r>
            <a:r>
              <a:rPr lang="en" dirty="0">
                <a:solidFill>
                  <a:schemeClr val="dk1"/>
                </a:solidFill>
              </a:rPr>
              <a:t>, </a:t>
            </a:r>
            <a:r>
              <a:rPr lang="en" dirty="0" err="1">
                <a:solidFill>
                  <a:schemeClr val="dk1"/>
                </a:solidFill>
              </a:rPr>
              <a:t>kako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rešiti</a:t>
            </a:r>
            <a:r>
              <a:rPr lang="en" dirty="0">
                <a:solidFill>
                  <a:schemeClr val="dk1"/>
                </a:solidFill>
              </a:rPr>
              <a:t> ta problem. </a:t>
            </a:r>
            <a:r>
              <a:rPr lang="en" dirty="0" err="1">
                <a:solidFill>
                  <a:schemeClr val="dk1"/>
                </a:solidFill>
              </a:rPr>
              <a:t>Lahko</a:t>
            </a:r>
            <a:r>
              <a:rPr lang="en" dirty="0">
                <a:solidFill>
                  <a:schemeClr val="dk1"/>
                </a:solidFill>
              </a:rPr>
              <a:t> bi </a:t>
            </a:r>
            <a:r>
              <a:rPr lang="en" dirty="0" err="1">
                <a:solidFill>
                  <a:schemeClr val="dk1"/>
                </a:solidFill>
              </a:rPr>
              <a:t>rešili</a:t>
            </a:r>
            <a:r>
              <a:rPr lang="en" dirty="0">
                <a:solidFill>
                  <a:schemeClr val="dk1"/>
                </a:solidFill>
              </a:rPr>
              <a:t> z </a:t>
            </a:r>
            <a:r>
              <a:rPr lang="en" dirty="0" err="1">
                <a:solidFill>
                  <a:schemeClr val="dk1"/>
                </a:solidFill>
              </a:rPr>
              <a:t>uporabniških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vmesnikov</a:t>
            </a:r>
            <a:r>
              <a:rPr lang="en" dirty="0">
                <a:solidFill>
                  <a:schemeClr val="dk1"/>
                </a:solidFill>
              </a:rPr>
              <a:t>, </a:t>
            </a:r>
            <a:r>
              <a:rPr lang="en" dirty="0" err="1">
                <a:solidFill>
                  <a:schemeClr val="dk1"/>
                </a:solidFill>
              </a:rPr>
              <a:t>kjer</a:t>
            </a:r>
            <a:r>
              <a:rPr lang="en" dirty="0">
                <a:solidFill>
                  <a:schemeClr val="dk1"/>
                </a:solidFill>
              </a:rPr>
              <a:t> bi </a:t>
            </a:r>
            <a:r>
              <a:rPr lang="en" dirty="0" err="1">
                <a:solidFill>
                  <a:schemeClr val="dk1"/>
                </a:solidFill>
              </a:rPr>
              <a:t>uporabniki</a:t>
            </a:r>
            <a:r>
              <a:rPr lang="en" dirty="0">
                <a:solidFill>
                  <a:schemeClr val="dk1"/>
                </a:solidFill>
              </a:rPr>
              <a:t> v </a:t>
            </a:r>
            <a:r>
              <a:rPr lang="en" dirty="0" err="1">
                <a:solidFill>
                  <a:schemeClr val="dk1"/>
                </a:solidFill>
              </a:rPr>
              <a:t>naši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bazi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poiskali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vsebino</a:t>
            </a:r>
            <a:r>
              <a:rPr lang="en" dirty="0">
                <a:solidFill>
                  <a:schemeClr val="dk1"/>
                </a:solidFill>
              </a:rPr>
              <a:t>, </a:t>
            </a:r>
            <a:r>
              <a:rPr lang="en" dirty="0" err="1">
                <a:solidFill>
                  <a:schemeClr val="dk1"/>
                </a:solidFill>
              </a:rPr>
              <a:t>ki</a:t>
            </a:r>
            <a:r>
              <a:rPr lang="en" dirty="0">
                <a:solidFill>
                  <a:schemeClr val="dk1"/>
                </a:solidFill>
              </a:rPr>
              <a:t> jo </a:t>
            </a:r>
            <a:r>
              <a:rPr lang="en" dirty="0" err="1">
                <a:solidFill>
                  <a:schemeClr val="dk1"/>
                </a:solidFill>
              </a:rPr>
              <a:t>gledajo</a:t>
            </a:r>
            <a:r>
              <a:rPr lang="en" dirty="0">
                <a:solidFill>
                  <a:schemeClr val="dk1"/>
                </a:solidFill>
              </a:rPr>
              <a:t> in </a:t>
            </a:r>
            <a:r>
              <a:rPr lang="en" dirty="0" err="1">
                <a:solidFill>
                  <a:schemeClr val="dk1"/>
                </a:solidFill>
              </a:rPr>
              <a:t>zanjo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dobili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seznam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izdelkov</a:t>
            </a:r>
            <a:r>
              <a:rPr lang="en" dirty="0">
                <a:solidFill>
                  <a:schemeClr val="dk1"/>
                </a:solidFill>
              </a:rPr>
              <a:t>. Drug </a:t>
            </a:r>
            <a:r>
              <a:rPr lang="en" dirty="0" err="1">
                <a:solidFill>
                  <a:schemeClr val="dk1"/>
                </a:solidFill>
              </a:rPr>
              <a:t>pristop</a:t>
            </a:r>
            <a:r>
              <a:rPr lang="en" dirty="0">
                <a:solidFill>
                  <a:schemeClr val="dk1"/>
                </a:solidFill>
              </a:rPr>
              <a:t> je z </a:t>
            </a:r>
            <a:r>
              <a:rPr lang="en" dirty="0" err="1">
                <a:solidFill>
                  <a:schemeClr val="dk1"/>
                </a:solidFill>
              </a:rPr>
              <a:t>uporabo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avdio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prepoznave</a:t>
            </a:r>
            <a:r>
              <a:rPr lang="en" dirty="0">
                <a:solidFill>
                  <a:schemeClr val="dk1"/>
                </a:solidFill>
              </a:rPr>
              <a:t>, </a:t>
            </a:r>
            <a:r>
              <a:rPr lang="en" dirty="0" err="1">
                <a:solidFill>
                  <a:schemeClr val="dk1"/>
                </a:solidFill>
              </a:rPr>
              <a:t>kjer</a:t>
            </a:r>
            <a:r>
              <a:rPr lang="en" dirty="0">
                <a:solidFill>
                  <a:schemeClr val="dk1"/>
                </a:solidFill>
              </a:rPr>
              <a:t> bi </a:t>
            </a:r>
            <a:r>
              <a:rPr lang="en" dirty="0" err="1">
                <a:solidFill>
                  <a:schemeClr val="dk1"/>
                </a:solidFill>
              </a:rPr>
              <a:t>zajeli</a:t>
            </a:r>
            <a:r>
              <a:rPr lang="en" dirty="0">
                <a:solidFill>
                  <a:schemeClr val="dk1"/>
                </a:solidFill>
              </a:rPr>
              <a:t> video </a:t>
            </a:r>
            <a:r>
              <a:rPr lang="en" dirty="0" err="1">
                <a:solidFill>
                  <a:schemeClr val="dk1"/>
                </a:solidFill>
              </a:rPr>
              <a:t>zapis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vsebine</a:t>
            </a:r>
            <a:r>
              <a:rPr lang="en" dirty="0">
                <a:solidFill>
                  <a:schemeClr val="dk1"/>
                </a:solidFill>
              </a:rPr>
              <a:t>, </a:t>
            </a:r>
            <a:r>
              <a:rPr lang="en" dirty="0" err="1">
                <a:solidFill>
                  <a:schemeClr val="dk1"/>
                </a:solidFill>
              </a:rPr>
              <a:t>ki</a:t>
            </a:r>
            <a:r>
              <a:rPr lang="en" dirty="0">
                <a:solidFill>
                  <a:schemeClr val="dk1"/>
                </a:solidFill>
              </a:rPr>
              <a:t> se </a:t>
            </a:r>
            <a:r>
              <a:rPr lang="en" dirty="0" err="1">
                <a:solidFill>
                  <a:schemeClr val="dk1"/>
                </a:solidFill>
              </a:rPr>
              <a:t>predvaja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na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televiziji</a:t>
            </a:r>
            <a:r>
              <a:rPr lang="en" dirty="0">
                <a:solidFill>
                  <a:schemeClr val="dk1"/>
                </a:solidFill>
              </a:rPr>
              <a:t> in </a:t>
            </a:r>
            <a:r>
              <a:rPr lang="en" dirty="0" err="1">
                <a:solidFill>
                  <a:schemeClr val="dk1"/>
                </a:solidFill>
              </a:rPr>
              <a:t>nato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glede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na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zapis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prepoznali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za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katero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vsebino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gre</a:t>
            </a:r>
            <a:r>
              <a:rPr lang="en" dirty="0">
                <a:solidFill>
                  <a:schemeClr val="dk1"/>
                </a:solidFill>
              </a:rPr>
              <a:t>. S tem </a:t>
            </a:r>
            <a:r>
              <a:rPr lang="en" dirty="0" err="1">
                <a:solidFill>
                  <a:schemeClr val="dk1"/>
                </a:solidFill>
              </a:rPr>
              <a:t>pristopom</a:t>
            </a:r>
            <a:r>
              <a:rPr lang="en" dirty="0">
                <a:solidFill>
                  <a:schemeClr val="dk1"/>
                </a:solidFill>
              </a:rPr>
              <a:t> bi </a:t>
            </a:r>
            <a:r>
              <a:rPr lang="en" dirty="0" err="1">
                <a:solidFill>
                  <a:schemeClr val="dk1"/>
                </a:solidFill>
              </a:rPr>
              <a:t>poenostavili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iskanje</a:t>
            </a:r>
            <a:r>
              <a:rPr lang="en" dirty="0">
                <a:solidFill>
                  <a:schemeClr val="dk1"/>
                </a:solidFill>
              </a:rPr>
              <a:t>, </a:t>
            </a:r>
            <a:r>
              <a:rPr lang="en" dirty="0" err="1">
                <a:solidFill>
                  <a:schemeClr val="dk1"/>
                </a:solidFill>
              </a:rPr>
              <a:t>saj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uporabnikom</a:t>
            </a:r>
            <a:r>
              <a:rPr lang="en" dirty="0">
                <a:solidFill>
                  <a:schemeClr val="dk1"/>
                </a:solidFill>
              </a:rPr>
              <a:t> ne bi </a:t>
            </a:r>
            <a:r>
              <a:rPr lang="en" dirty="0" err="1">
                <a:solidFill>
                  <a:schemeClr val="dk1"/>
                </a:solidFill>
              </a:rPr>
              <a:t>bilo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treba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samim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poiskati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vsebino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temveč</a:t>
            </a:r>
            <a:r>
              <a:rPr lang="en" dirty="0">
                <a:solidFill>
                  <a:schemeClr val="dk1"/>
                </a:solidFill>
              </a:rPr>
              <a:t> bi to </a:t>
            </a:r>
            <a:r>
              <a:rPr lang="en" dirty="0" err="1">
                <a:solidFill>
                  <a:schemeClr val="dk1"/>
                </a:solidFill>
              </a:rPr>
              <a:t>storili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naši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algoritmi</a:t>
            </a:r>
            <a:r>
              <a:rPr lang="en" dirty="0">
                <a:solidFill>
                  <a:schemeClr val="dk1"/>
                </a:solidFill>
              </a:rPr>
              <a:t>. </a:t>
            </a:r>
            <a:r>
              <a:rPr lang="en" dirty="0" err="1">
                <a:solidFill>
                  <a:schemeClr val="dk1"/>
                </a:solidFill>
              </a:rPr>
              <a:t>Zadnji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pristop</a:t>
            </a:r>
            <a:r>
              <a:rPr lang="en" dirty="0">
                <a:solidFill>
                  <a:schemeClr val="dk1"/>
                </a:solidFill>
              </a:rPr>
              <a:t> pa je </a:t>
            </a:r>
            <a:r>
              <a:rPr lang="en" dirty="0" err="1">
                <a:solidFill>
                  <a:schemeClr val="dk1"/>
                </a:solidFill>
              </a:rPr>
              <a:t>prepoznava</a:t>
            </a:r>
            <a:r>
              <a:rPr lang="en" dirty="0">
                <a:solidFill>
                  <a:schemeClr val="dk1"/>
                </a:solidFill>
              </a:rPr>
              <a:t> video </a:t>
            </a:r>
            <a:r>
              <a:rPr lang="en" dirty="0" err="1">
                <a:solidFill>
                  <a:schemeClr val="dk1"/>
                </a:solidFill>
              </a:rPr>
              <a:t>vsebine</a:t>
            </a:r>
            <a:r>
              <a:rPr lang="en" dirty="0">
                <a:solidFill>
                  <a:schemeClr val="dk1"/>
                </a:solidFill>
              </a:rPr>
              <a:t>, </a:t>
            </a:r>
            <a:r>
              <a:rPr lang="en" dirty="0" err="1">
                <a:solidFill>
                  <a:schemeClr val="dk1"/>
                </a:solidFill>
              </a:rPr>
              <a:t>ki</a:t>
            </a:r>
            <a:r>
              <a:rPr lang="en" dirty="0">
                <a:solidFill>
                  <a:schemeClr val="dk1"/>
                </a:solidFill>
              </a:rPr>
              <a:t> bi </a:t>
            </a:r>
            <a:r>
              <a:rPr lang="en" dirty="0" err="1">
                <a:solidFill>
                  <a:schemeClr val="dk1"/>
                </a:solidFill>
              </a:rPr>
              <a:t>delovala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na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podoben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način</a:t>
            </a:r>
            <a:r>
              <a:rPr lang="en" dirty="0">
                <a:solidFill>
                  <a:schemeClr val="dk1"/>
                </a:solidFill>
              </a:rPr>
              <a:t>, </a:t>
            </a:r>
            <a:r>
              <a:rPr lang="en" dirty="0" err="1">
                <a:solidFill>
                  <a:schemeClr val="dk1"/>
                </a:solidFill>
              </a:rPr>
              <a:t>kot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prejšnja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rešitev</a:t>
            </a:r>
            <a:r>
              <a:rPr lang="en" dirty="0">
                <a:solidFill>
                  <a:schemeClr val="dk1"/>
                </a:solidFill>
              </a:rPr>
              <a:t>, le da bi </a:t>
            </a:r>
            <a:r>
              <a:rPr lang="en" dirty="0" err="1">
                <a:solidFill>
                  <a:schemeClr val="dk1"/>
                </a:solidFill>
              </a:rPr>
              <a:t>uporabniki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morali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zajeti</a:t>
            </a:r>
            <a:r>
              <a:rPr lang="en" dirty="0">
                <a:solidFill>
                  <a:schemeClr val="dk1"/>
                </a:solidFill>
              </a:rPr>
              <a:t> z </a:t>
            </a:r>
            <a:r>
              <a:rPr lang="en" dirty="0" err="1">
                <a:solidFill>
                  <a:schemeClr val="dk1"/>
                </a:solidFill>
              </a:rPr>
              <a:t>uporabno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mobilne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naprave</a:t>
            </a:r>
            <a:r>
              <a:rPr lang="en" dirty="0">
                <a:solidFill>
                  <a:schemeClr val="dk1"/>
                </a:solidFill>
              </a:rPr>
              <a:t> video, </a:t>
            </a:r>
            <a:r>
              <a:rPr lang="en" dirty="0" err="1">
                <a:solidFill>
                  <a:schemeClr val="dk1"/>
                </a:solidFill>
              </a:rPr>
              <a:t>ki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ga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gledajo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na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televiziji</a:t>
            </a:r>
            <a:r>
              <a:rPr lang="en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Na </a:t>
            </a:r>
            <a:r>
              <a:rPr lang="en" dirty="0" err="1">
                <a:solidFill>
                  <a:schemeClr val="dk1"/>
                </a:solidFill>
              </a:rPr>
              <a:t>koncu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smo</a:t>
            </a:r>
            <a:r>
              <a:rPr lang="en" dirty="0">
                <a:solidFill>
                  <a:schemeClr val="dk1"/>
                </a:solidFill>
              </a:rPr>
              <a:t> se </a:t>
            </a:r>
            <a:r>
              <a:rPr lang="en" dirty="0" err="1">
                <a:solidFill>
                  <a:schemeClr val="dk1"/>
                </a:solidFill>
              </a:rPr>
              <a:t>odločili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za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zadnji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pristop</a:t>
            </a:r>
            <a:r>
              <a:rPr lang="en" dirty="0">
                <a:solidFill>
                  <a:schemeClr val="dk1"/>
                </a:solidFill>
              </a:rPr>
              <a:t>, </a:t>
            </a:r>
            <a:r>
              <a:rPr lang="en" dirty="0" err="1">
                <a:solidFill>
                  <a:schemeClr val="dk1"/>
                </a:solidFill>
              </a:rPr>
              <a:t>saj</a:t>
            </a:r>
            <a:r>
              <a:rPr lang="en" dirty="0">
                <a:solidFill>
                  <a:schemeClr val="dk1"/>
                </a:solidFill>
              </a:rPr>
              <a:t> so </a:t>
            </a:r>
            <a:r>
              <a:rPr lang="en" dirty="0" err="1">
                <a:solidFill>
                  <a:schemeClr val="dk1"/>
                </a:solidFill>
              </a:rPr>
              <a:t>konkurenti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že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uporabljali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avdio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prepoznavo</a:t>
            </a:r>
            <a:r>
              <a:rPr lang="en" dirty="0">
                <a:solidFill>
                  <a:schemeClr val="dk1"/>
                </a:solidFill>
              </a:rPr>
              <a:t> in bi s tem </a:t>
            </a:r>
            <a:r>
              <a:rPr lang="en" dirty="0" err="1">
                <a:solidFill>
                  <a:schemeClr val="dk1"/>
                </a:solidFill>
              </a:rPr>
              <a:t>pristopom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imeli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nekaj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konkurenčne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prednosti</a:t>
            </a:r>
            <a:r>
              <a:rPr lang="en" dirty="0">
                <a:solidFill>
                  <a:schemeClr val="dk1"/>
                </a:solidFill>
              </a:rPr>
              <a:t>. </a:t>
            </a:r>
            <a:r>
              <a:rPr lang="en" dirty="0" err="1">
                <a:solidFill>
                  <a:schemeClr val="dk1"/>
                </a:solidFill>
              </a:rPr>
              <a:t>Predvsem</a:t>
            </a:r>
            <a:r>
              <a:rPr lang="en" dirty="0">
                <a:solidFill>
                  <a:schemeClr val="dk1"/>
                </a:solidFill>
              </a:rPr>
              <a:t> pa </a:t>
            </a:r>
            <a:r>
              <a:rPr lang="en" dirty="0" err="1">
                <a:solidFill>
                  <a:schemeClr val="dk1"/>
                </a:solidFill>
              </a:rPr>
              <a:t>smo</a:t>
            </a:r>
            <a:r>
              <a:rPr lang="en" dirty="0">
                <a:solidFill>
                  <a:schemeClr val="dk1"/>
                </a:solidFill>
              </a:rPr>
              <a:t> se </a:t>
            </a:r>
            <a:r>
              <a:rPr lang="en" dirty="0" err="1">
                <a:solidFill>
                  <a:schemeClr val="dk1"/>
                </a:solidFill>
              </a:rPr>
              <a:t>za</a:t>
            </a:r>
            <a:r>
              <a:rPr lang="en" dirty="0">
                <a:solidFill>
                  <a:schemeClr val="dk1"/>
                </a:solidFill>
              </a:rPr>
              <a:t> to </a:t>
            </a:r>
            <a:r>
              <a:rPr lang="en" dirty="0" err="1">
                <a:solidFill>
                  <a:schemeClr val="dk1"/>
                </a:solidFill>
              </a:rPr>
              <a:t>odločili</a:t>
            </a:r>
            <a:r>
              <a:rPr lang="en" dirty="0">
                <a:solidFill>
                  <a:schemeClr val="dk1"/>
                </a:solidFill>
              </a:rPr>
              <a:t>, </a:t>
            </a:r>
            <a:r>
              <a:rPr lang="en" dirty="0" err="1">
                <a:solidFill>
                  <a:schemeClr val="dk1"/>
                </a:solidFill>
              </a:rPr>
              <a:t>ker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pristop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omogoča</a:t>
            </a:r>
            <a:r>
              <a:rPr lang="en" dirty="0">
                <a:solidFill>
                  <a:schemeClr val="dk1"/>
                </a:solidFill>
              </a:rPr>
              <a:t>, da bi v </a:t>
            </a:r>
            <a:r>
              <a:rPr lang="en" dirty="0" err="1">
                <a:solidFill>
                  <a:schemeClr val="dk1"/>
                </a:solidFill>
              </a:rPr>
              <a:t>prihodnosti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lahko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prepoznavali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še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druge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slikovne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medije</a:t>
            </a:r>
            <a:r>
              <a:rPr lang="en" dirty="0">
                <a:solidFill>
                  <a:schemeClr val="dk1"/>
                </a:solidFill>
              </a:rPr>
              <a:t>.</a:t>
            </a:r>
            <a:endParaRPr dirty="0">
              <a:solidFill>
                <a:schemeClr val="dk1"/>
              </a:solidFill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</a:endParaRP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dirty="0" err="1">
                <a:solidFill>
                  <a:schemeClr val="dk1"/>
                </a:solidFill>
              </a:rPr>
              <a:t>Kakšen</a:t>
            </a:r>
            <a:r>
              <a:rPr lang="en" dirty="0">
                <a:solidFill>
                  <a:schemeClr val="dk1"/>
                </a:solidFill>
              </a:rPr>
              <a:t> problem </a:t>
            </a:r>
            <a:r>
              <a:rPr lang="en" dirty="0" err="1">
                <a:solidFill>
                  <a:schemeClr val="dk1"/>
                </a:solidFill>
              </a:rPr>
              <a:t>smo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prvotno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želeli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rešiti</a:t>
            </a:r>
            <a:r>
              <a:rPr lang="en" dirty="0">
                <a:solidFill>
                  <a:schemeClr val="dk1"/>
                </a:solidFill>
              </a:rPr>
              <a:t>?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dirty="0" err="1">
                <a:solidFill>
                  <a:schemeClr val="dk1"/>
                </a:solidFill>
              </a:rPr>
              <a:t>Kakšne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vrste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rešitev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smo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zasledili</a:t>
            </a:r>
            <a:r>
              <a:rPr lang="en" dirty="0">
                <a:solidFill>
                  <a:schemeClr val="dk1"/>
                </a:solidFill>
              </a:rPr>
              <a:t>?</a:t>
            </a:r>
            <a:endParaRPr dirty="0">
              <a:solidFill>
                <a:schemeClr val="dk1"/>
              </a:solidFill>
            </a:endParaRPr>
          </a:p>
          <a:p>
            <a:pPr marL="457200" lvl="0" indent="-29845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-"/>
            </a:pPr>
            <a:r>
              <a:rPr lang="en" dirty="0" err="1">
                <a:solidFill>
                  <a:schemeClr val="dk1"/>
                </a:solidFill>
              </a:rPr>
              <a:t>Zakaj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smo</a:t>
            </a:r>
            <a:r>
              <a:rPr lang="en" dirty="0">
                <a:solidFill>
                  <a:schemeClr val="dk1"/>
                </a:solidFill>
              </a:rPr>
              <a:t> se </a:t>
            </a:r>
            <a:r>
              <a:rPr lang="en" dirty="0" err="1">
                <a:solidFill>
                  <a:schemeClr val="dk1"/>
                </a:solidFill>
              </a:rPr>
              <a:t>odločili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za</a:t>
            </a:r>
            <a:r>
              <a:rPr lang="en" dirty="0">
                <a:solidFill>
                  <a:schemeClr val="dk1"/>
                </a:solidFill>
              </a:rPr>
              <a:t> video/</a:t>
            </a:r>
            <a:r>
              <a:rPr lang="en" dirty="0" err="1">
                <a:solidFill>
                  <a:schemeClr val="dk1"/>
                </a:solidFill>
              </a:rPr>
              <a:t>slikovno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prepoznavo</a:t>
            </a:r>
            <a:r>
              <a:rPr lang="en" dirty="0">
                <a:solidFill>
                  <a:schemeClr val="dk1"/>
                </a:solidFill>
              </a:rPr>
              <a:t>?</a:t>
            </a: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Za</a:t>
            </a:r>
            <a:r>
              <a:rPr lang="en" dirty="0"/>
              <a:t> </a:t>
            </a:r>
            <a:r>
              <a:rPr lang="en" dirty="0" err="1"/>
              <a:t>rešitev</a:t>
            </a:r>
            <a:r>
              <a:rPr lang="en" dirty="0"/>
              <a:t> </a:t>
            </a:r>
            <a:r>
              <a:rPr lang="en" dirty="0" err="1"/>
              <a:t>prepoznave</a:t>
            </a:r>
            <a:r>
              <a:rPr lang="en" dirty="0"/>
              <a:t> </a:t>
            </a:r>
            <a:r>
              <a:rPr lang="en" dirty="0" err="1"/>
              <a:t>videa</a:t>
            </a:r>
            <a:r>
              <a:rPr lang="en" dirty="0"/>
              <a:t> </a:t>
            </a:r>
            <a:r>
              <a:rPr lang="en" dirty="0" err="1"/>
              <a:t>smo</a:t>
            </a:r>
            <a:r>
              <a:rPr lang="en" dirty="0"/>
              <a:t> se </a:t>
            </a:r>
            <a:r>
              <a:rPr lang="en" dirty="0" err="1"/>
              <a:t>odločili</a:t>
            </a:r>
            <a:r>
              <a:rPr lang="en" dirty="0"/>
              <a:t> </a:t>
            </a:r>
            <a:r>
              <a:rPr lang="en" dirty="0" err="1"/>
              <a:t>uporabiti</a:t>
            </a:r>
            <a:r>
              <a:rPr lang="en" dirty="0"/>
              <a:t> </a:t>
            </a:r>
            <a:r>
              <a:rPr lang="en" dirty="0" err="1"/>
              <a:t>pristop</a:t>
            </a:r>
            <a:r>
              <a:rPr lang="en" dirty="0"/>
              <a:t> </a:t>
            </a:r>
            <a:r>
              <a:rPr lang="en" dirty="0" err="1"/>
              <a:t>digitalnih</a:t>
            </a:r>
            <a:r>
              <a:rPr lang="en" dirty="0"/>
              <a:t> </a:t>
            </a:r>
            <a:r>
              <a:rPr lang="en" dirty="0" err="1"/>
              <a:t>vodnih</a:t>
            </a:r>
            <a:r>
              <a:rPr lang="en" dirty="0"/>
              <a:t> </a:t>
            </a:r>
            <a:r>
              <a:rPr lang="en" dirty="0" err="1"/>
              <a:t>žigov</a:t>
            </a:r>
            <a:r>
              <a:rPr lang="en" dirty="0"/>
              <a:t> </a:t>
            </a:r>
            <a:r>
              <a:rPr lang="en" dirty="0" err="1"/>
              <a:t>nad</a:t>
            </a:r>
            <a:r>
              <a:rPr lang="en" dirty="0"/>
              <a:t> </a:t>
            </a:r>
            <a:r>
              <a:rPr lang="en" dirty="0" err="1"/>
              <a:t>videi</a:t>
            </a:r>
            <a:r>
              <a:rPr lang="en" dirty="0"/>
              <a:t>. </a:t>
            </a:r>
            <a:r>
              <a:rPr lang="en" dirty="0" err="1"/>
              <a:t>Digitalni</a:t>
            </a:r>
            <a:r>
              <a:rPr lang="en" dirty="0"/>
              <a:t> </a:t>
            </a:r>
            <a:r>
              <a:rPr lang="en" dirty="0" err="1"/>
              <a:t>vodni</a:t>
            </a:r>
            <a:r>
              <a:rPr lang="en" dirty="0"/>
              <a:t> </a:t>
            </a:r>
            <a:r>
              <a:rPr lang="en" dirty="0" err="1"/>
              <a:t>žigi</a:t>
            </a:r>
            <a:r>
              <a:rPr lang="en" dirty="0"/>
              <a:t> </a:t>
            </a:r>
            <a:r>
              <a:rPr lang="en" dirty="0" err="1"/>
              <a:t>zajemajo</a:t>
            </a:r>
            <a:r>
              <a:rPr lang="en" dirty="0"/>
              <a:t> </a:t>
            </a:r>
            <a:r>
              <a:rPr lang="en" dirty="0" err="1"/>
              <a:t>skupino</a:t>
            </a:r>
            <a:r>
              <a:rPr lang="en" dirty="0"/>
              <a:t> </a:t>
            </a:r>
            <a:r>
              <a:rPr lang="en" dirty="0" err="1"/>
              <a:t>algoritmov</a:t>
            </a:r>
            <a:r>
              <a:rPr lang="en" dirty="0"/>
              <a:t>, </a:t>
            </a:r>
            <a:r>
              <a:rPr lang="en" dirty="0" err="1"/>
              <a:t>kjer</a:t>
            </a:r>
            <a:r>
              <a:rPr lang="en" dirty="0"/>
              <a:t> v </a:t>
            </a:r>
            <a:r>
              <a:rPr lang="en" dirty="0" err="1"/>
              <a:t>slikovno</a:t>
            </a:r>
            <a:r>
              <a:rPr lang="en" dirty="0"/>
              <a:t> </a:t>
            </a:r>
            <a:r>
              <a:rPr lang="en" dirty="0" err="1"/>
              <a:t>ali</a:t>
            </a:r>
            <a:r>
              <a:rPr lang="en" dirty="0"/>
              <a:t> </a:t>
            </a:r>
            <a:r>
              <a:rPr lang="en" dirty="0" err="1"/>
              <a:t>avdio</a:t>
            </a:r>
            <a:r>
              <a:rPr lang="en" dirty="0"/>
              <a:t> </a:t>
            </a:r>
            <a:r>
              <a:rPr lang="en" dirty="0" err="1"/>
              <a:t>vsebino</a:t>
            </a:r>
            <a:r>
              <a:rPr lang="en" dirty="0"/>
              <a:t> </a:t>
            </a:r>
            <a:r>
              <a:rPr lang="en" dirty="0" err="1"/>
              <a:t>skrijemo</a:t>
            </a:r>
            <a:r>
              <a:rPr lang="en" dirty="0"/>
              <a:t> </a:t>
            </a:r>
            <a:r>
              <a:rPr lang="en" dirty="0" err="1"/>
              <a:t>dodatne</a:t>
            </a:r>
            <a:r>
              <a:rPr lang="en" dirty="0"/>
              <a:t> </a:t>
            </a:r>
            <a:r>
              <a:rPr lang="en" dirty="0" err="1"/>
              <a:t>informacije</a:t>
            </a:r>
            <a:r>
              <a:rPr lang="en" dirty="0"/>
              <a:t>, </a:t>
            </a:r>
            <a:r>
              <a:rPr lang="en" dirty="0" err="1"/>
              <a:t>ki</a:t>
            </a:r>
            <a:r>
              <a:rPr lang="en" dirty="0"/>
              <a:t> so </a:t>
            </a:r>
            <a:r>
              <a:rPr lang="en" dirty="0" err="1"/>
              <a:t>neopazne</a:t>
            </a:r>
            <a:r>
              <a:rPr lang="en" dirty="0"/>
              <a:t> oz. </a:t>
            </a:r>
            <a:r>
              <a:rPr lang="en" dirty="0" err="1"/>
              <a:t>neslišne</a:t>
            </a:r>
            <a:r>
              <a:rPr lang="en" dirty="0"/>
              <a:t> </a:t>
            </a:r>
            <a:r>
              <a:rPr lang="en" dirty="0" err="1"/>
              <a:t>ljudem</a:t>
            </a:r>
            <a:r>
              <a:rPr lang="en" dirty="0"/>
              <a:t>, </a:t>
            </a:r>
            <a:r>
              <a:rPr lang="en" dirty="0" err="1"/>
              <a:t>medtem</a:t>
            </a:r>
            <a:r>
              <a:rPr lang="en" dirty="0"/>
              <a:t>, </a:t>
            </a:r>
            <a:r>
              <a:rPr lang="en" dirty="0" err="1"/>
              <a:t>ko</a:t>
            </a:r>
            <a:r>
              <a:rPr lang="en" dirty="0"/>
              <a:t> </a:t>
            </a:r>
            <a:r>
              <a:rPr lang="en" dirty="0" err="1"/>
              <a:t>jih</a:t>
            </a:r>
            <a:r>
              <a:rPr lang="en" dirty="0"/>
              <a:t> </a:t>
            </a:r>
            <a:r>
              <a:rPr lang="en" dirty="0" err="1"/>
              <a:t>lahko</a:t>
            </a:r>
            <a:r>
              <a:rPr lang="en" dirty="0"/>
              <a:t> </a:t>
            </a:r>
            <a:r>
              <a:rPr lang="en" dirty="0" err="1"/>
              <a:t>algoritmi</a:t>
            </a:r>
            <a:r>
              <a:rPr lang="en" dirty="0"/>
              <a:t> </a:t>
            </a:r>
            <a:r>
              <a:rPr lang="en" dirty="0" err="1"/>
              <a:t>uspešno</a:t>
            </a:r>
            <a:r>
              <a:rPr lang="en" dirty="0"/>
              <a:t> </a:t>
            </a:r>
            <a:r>
              <a:rPr lang="en" dirty="0" err="1"/>
              <a:t>preberejo</a:t>
            </a:r>
            <a:r>
              <a:rPr lang="en" dirty="0"/>
              <a:t>. </a:t>
            </a:r>
            <a:r>
              <a:rPr lang="en" dirty="0" err="1"/>
              <a:t>Za</a:t>
            </a:r>
            <a:r>
              <a:rPr lang="en" dirty="0"/>
              <a:t> </a:t>
            </a:r>
            <a:r>
              <a:rPr lang="en" dirty="0" err="1"/>
              <a:t>potrebe</a:t>
            </a:r>
            <a:r>
              <a:rPr lang="en" dirty="0"/>
              <a:t> </a:t>
            </a:r>
            <a:r>
              <a:rPr lang="en" dirty="0" err="1"/>
              <a:t>našega</a:t>
            </a:r>
            <a:r>
              <a:rPr lang="en" dirty="0"/>
              <a:t> </a:t>
            </a:r>
            <a:r>
              <a:rPr lang="en" dirty="0" err="1"/>
              <a:t>problema</a:t>
            </a:r>
            <a:r>
              <a:rPr lang="en" dirty="0"/>
              <a:t> </a:t>
            </a:r>
            <a:r>
              <a:rPr lang="en" dirty="0" err="1"/>
              <a:t>smo</a:t>
            </a:r>
            <a:r>
              <a:rPr lang="en" dirty="0"/>
              <a:t> </a:t>
            </a:r>
            <a:r>
              <a:rPr lang="en" dirty="0" err="1"/>
              <a:t>potrebovali</a:t>
            </a:r>
            <a:r>
              <a:rPr lang="en" dirty="0"/>
              <a:t> </a:t>
            </a:r>
            <a:r>
              <a:rPr lang="en" dirty="0" err="1"/>
              <a:t>algoritem</a:t>
            </a:r>
            <a:r>
              <a:rPr lang="en" dirty="0"/>
              <a:t>, </a:t>
            </a:r>
            <a:r>
              <a:rPr lang="en" dirty="0" err="1"/>
              <a:t>ki</a:t>
            </a:r>
            <a:r>
              <a:rPr lang="en" dirty="0"/>
              <a:t> </a:t>
            </a:r>
            <a:r>
              <a:rPr lang="en" dirty="0" err="1"/>
              <a:t>lahko</a:t>
            </a:r>
            <a:r>
              <a:rPr lang="en" dirty="0"/>
              <a:t> v video </a:t>
            </a:r>
            <a:r>
              <a:rPr lang="en" dirty="0" err="1"/>
              <a:t>vsebino</a:t>
            </a:r>
            <a:r>
              <a:rPr lang="en" dirty="0"/>
              <a:t> </a:t>
            </a:r>
            <a:r>
              <a:rPr lang="en" dirty="0" err="1"/>
              <a:t>skrije</a:t>
            </a:r>
            <a:r>
              <a:rPr lang="en" dirty="0"/>
              <a:t> </a:t>
            </a:r>
            <a:r>
              <a:rPr lang="en" dirty="0" err="1"/>
              <a:t>nekaj</a:t>
            </a:r>
            <a:r>
              <a:rPr lang="en" dirty="0"/>
              <a:t> </a:t>
            </a:r>
            <a:r>
              <a:rPr lang="en" dirty="0" err="1"/>
              <a:t>bitno</a:t>
            </a:r>
            <a:r>
              <a:rPr lang="en" dirty="0"/>
              <a:t> </a:t>
            </a:r>
            <a:r>
              <a:rPr lang="en" dirty="0" err="1"/>
              <a:t>kodo</a:t>
            </a:r>
            <a:r>
              <a:rPr lang="en" dirty="0"/>
              <a:t> in jo </a:t>
            </a:r>
            <a:r>
              <a:rPr lang="en" dirty="0" err="1"/>
              <a:t>nato</a:t>
            </a:r>
            <a:r>
              <a:rPr lang="en" dirty="0"/>
              <a:t> </a:t>
            </a:r>
            <a:r>
              <a:rPr lang="en" dirty="0" err="1"/>
              <a:t>navkljub</a:t>
            </a:r>
            <a:r>
              <a:rPr lang="en" dirty="0"/>
              <a:t> </a:t>
            </a:r>
            <a:r>
              <a:rPr lang="en" dirty="0" err="1"/>
              <a:t>večjemu</a:t>
            </a:r>
            <a:r>
              <a:rPr lang="en" dirty="0"/>
              <a:t> </a:t>
            </a:r>
            <a:r>
              <a:rPr lang="en" dirty="0" err="1"/>
              <a:t>popačenju</a:t>
            </a:r>
            <a:r>
              <a:rPr lang="en" dirty="0"/>
              <a:t> le </a:t>
            </a:r>
            <a:r>
              <a:rPr lang="en" dirty="0" err="1"/>
              <a:t>te</a:t>
            </a:r>
            <a:r>
              <a:rPr lang="en" dirty="0"/>
              <a:t> </a:t>
            </a:r>
            <a:r>
              <a:rPr lang="en" dirty="0" err="1"/>
              <a:t>vsebine</a:t>
            </a:r>
            <a:r>
              <a:rPr lang="en" dirty="0"/>
              <a:t> </a:t>
            </a:r>
            <a:r>
              <a:rPr lang="en" dirty="0" err="1"/>
              <a:t>vseeno</a:t>
            </a:r>
            <a:r>
              <a:rPr lang="en" dirty="0"/>
              <a:t> </a:t>
            </a:r>
            <a:r>
              <a:rPr lang="en" dirty="0" err="1"/>
              <a:t>prebere</a:t>
            </a:r>
            <a:r>
              <a:rPr lang="en" dirty="0"/>
              <a:t> </a:t>
            </a:r>
            <a:r>
              <a:rPr lang="en" dirty="0" err="1"/>
              <a:t>nazaj</a:t>
            </a:r>
            <a:r>
              <a:rPr lang="en" dirty="0"/>
              <a:t>. </a:t>
            </a:r>
            <a:r>
              <a:rPr lang="en" dirty="0" err="1"/>
              <a:t>Torej</a:t>
            </a:r>
            <a:r>
              <a:rPr lang="en" dirty="0"/>
              <a:t> </a:t>
            </a:r>
            <a:r>
              <a:rPr lang="en" dirty="0" err="1"/>
              <a:t>iskali</a:t>
            </a:r>
            <a:r>
              <a:rPr lang="en" dirty="0"/>
              <a:t> </a:t>
            </a:r>
            <a:r>
              <a:rPr lang="en" dirty="0" err="1"/>
              <a:t>smo</a:t>
            </a:r>
            <a:r>
              <a:rPr lang="en" dirty="0"/>
              <a:t> </a:t>
            </a:r>
            <a:r>
              <a:rPr lang="en" dirty="0" err="1"/>
              <a:t>algoritem</a:t>
            </a:r>
            <a:r>
              <a:rPr lang="en" dirty="0"/>
              <a:t>, </a:t>
            </a:r>
            <a:r>
              <a:rPr lang="en" dirty="0" err="1"/>
              <a:t>ki</a:t>
            </a:r>
            <a:r>
              <a:rPr lang="en" dirty="0"/>
              <a:t> bi </a:t>
            </a:r>
            <a:r>
              <a:rPr lang="en" dirty="0" err="1"/>
              <a:t>bil</a:t>
            </a:r>
            <a:r>
              <a:rPr lang="en" dirty="0"/>
              <a:t> </a:t>
            </a:r>
            <a:r>
              <a:rPr lang="en" dirty="0" err="1"/>
              <a:t>odporen</a:t>
            </a:r>
            <a:r>
              <a:rPr lang="en" dirty="0"/>
              <a:t> </a:t>
            </a:r>
            <a:r>
              <a:rPr lang="en" dirty="0" err="1"/>
              <a:t>na</a:t>
            </a:r>
            <a:r>
              <a:rPr lang="en" dirty="0"/>
              <a:t> </a:t>
            </a:r>
            <a:r>
              <a:rPr lang="en" dirty="0" err="1"/>
              <a:t>šum</a:t>
            </a:r>
            <a:r>
              <a:rPr lang="en" dirty="0"/>
              <a:t>, </a:t>
            </a:r>
            <a:r>
              <a:rPr lang="en" dirty="0" err="1"/>
              <a:t>ki</a:t>
            </a:r>
            <a:r>
              <a:rPr lang="en" dirty="0"/>
              <a:t> </a:t>
            </a:r>
            <a:r>
              <a:rPr lang="en" dirty="0" err="1"/>
              <a:t>ga</a:t>
            </a:r>
            <a:r>
              <a:rPr lang="en" dirty="0"/>
              <a:t> </a:t>
            </a:r>
            <a:r>
              <a:rPr lang="en" dirty="0" err="1"/>
              <a:t>ustvari</a:t>
            </a:r>
            <a:r>
              <a:rPr lang="en" dirty="0"/>
              <a:t> </a:t>
            </a:r>
            <a:r>
              <a:rPr lang="en" dirty="0" err="1"/>
              <a:t>mobilna</a:t>
            </a:r>
            <a:r>
              <a:rPr lang="en" dirty="0"/>
              <a:t> </a:t>
            </a:r>
            <a:r>
              <a:rPr lang="en" dirty="0" err="1"/>
              <a:t>kamera</a:t>
            </a:r>
            <a:r>
              <a:rPr lang="en" dirty="0"/>
              <a:t> med </a:t>
            </a:r>
            <a:r>
              <a:rPr lang="en" dirty="0" err="1"/>
              <a:t>zajemanjem</a:t>
            </a:r>
            <a:r>
              <a:rPr lang="en" dirty="0"/>
              <a:t> </a:t>
            </a:r>
            <a:r>
              <a:rPr lang="en" dirty="0" err="1"/>
              <a:t>slike</a:t>
            </a:r>
            <a:r>
              <a:rPr lang="en" dirty="0"/>
              <a:t> in </a:t>
            </a:r>
            <a:r>
              <a:rPr lang="en" dirty="0" err="1"/>
              <a:t>šum</a:t>
            </a:r>
            <a:r>
              <a:rPr lang="en" dirty="0"/>
              <a:t>, </a:t>
            </a:r>
            <a:r>
              <a:rPr lang="en" dirty="0" err="1"/>
              <a:t>ki</a:t>
            </a:r>
            <a:r>
              <a:rPr lang="en" dirty="0"/>
              <a:t> se </a:t>
            </a:r>
            <a:r>
              <a:rPr lang="en" dirty="0" err="1"/>
              <a:t>ustvari</a:t>
            </a:r>
            <a:r>
              <a:rPr lang="en" dirty="0"/>
              <a:t> </a:t>
            </a:r>
            <a:r>
              <a:rPr lang="en" dirty="0" err="1"/>
              <a:t>ob</a:t>
            </a:r>
            <a:r>
              <a:rPr lang="en" dirty="0"/>
              <a:t> </a:t>
            </a:r>
            <a:r>
              <a:rPr lang="en" dirty="0" err="1"/>
              <a:t>raznih</a:t>
            </a:r>
            <a:r>
              <a:rPr lang="en" dirty="0"/>
              <a:t> </a:t>
            </a:r>
            <a:r>
              <a:rPr lang="en" dirty="0" err="1"/>
              <a:t>perspektivnih</a:t>
            </a:r>
            <a:r>
              <a:rPr lang="en" dirty="0"/>
              <a:t> in </a:t>
            </a:r>
            <a:r>
              <a:rPr lang="en" dirty="0" err="1"/>
              <a:t>afinih</a:t>
            </a:r>
            <a:r>
              <a:rPr lang="en" dirty="0"/>
              <a:t> </a:t>
            </a:r>
            <a:r>
              <a:rPr lang="en" dirty="0" err="1"/>
              <a:t>transformacijah</a:t>
            </a:r>
            <a:r>
              <a:rPr lang="en" dirty="0"/>
              <a:t> </a:t>
            </a:r>
            <a:r>
              <a:rPr lang="en" dirty="0" err="1"/>
              <a:t>slik</a:t>
            </a:r>
            <a:r>
              <a:rPr lang="en" dirty="0"/>
              <a:t>. 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Našli</a:t>
            </a:r>
            <a:r>
              <a:rPr lang="en" dirty="0"/>
              <a:t> </a:t>
            </a:r>
            <a:r>
              <a:rPr lang="en" dirty="0" err="1"/>
              <a:t>smo</a:t>
            </a:r>
            <a:r>
              <a:rPr lang="en" dirty="0"/>
              <a:t> </a:t>
            </a:r>
            <a:r>
              <a:rPr lang="en" dirty="0" err="1"/>
              <a:t>članek</a:t>
            </a:r>
            <a:r>
              <a:rPr lang="en" dirty="0"/>
              <a:t> </a:t>
            </a:r>
            <a:r>
              <a:rPr lang="en" dirty="0" err="1"/>
              <a:t>Meerwald</a:t>
            </a:r>
            <a:r>
              <a:rPr lang="en" dirty="0"/>
              <a:t> et. al, </a:t>
            </a:r>
            <a:r>
              <a:rPr lang="en" dirty="0" err="1"/>
              <a:t>ki</a:t>
            </a:r>
            <a:r>
              <a:rPr lang="en" dirty="0"/>
              <a:t> je </a:t>
            </a:r>
            <a:r>
              <a:rPr lang="en" dirty="0" err="1"/>
              <a:t>opisal</a:t>
            </a:r>
            <a:r>
              <a:rPr lang="en" dirty="0"/>
              <a:t> </a:t>
            </a:r>
            <a:r>
              <a:rPr lang="en" dirty="0" err="1"/>
              <a:t>postopek</a:t>
            </a:r>
            <a:r>
              <a:rPr lang="en" dirty="0"/>
              <a:t> </a:t>
            </a:r>
            <a:r>
              <a:rPr lang="en" dirty="0" err="1"/>
              <a:t>dodajanja</a:t>
            </a:r>
            <a:r>
              <a:rPr lang="en" dirty="0"/>
              <a:t> in </a:t>
            </a:r>
            <a:r>
              <a:rPr lang="en" dirty="0" err="1"/>
              <a:t>branja</a:t>
            </a:r>
            <a:r>
              <a:rPr lang="en" dirty="0"/>
              <a:t> </a:t>
            </a:r>
            <a:r>
              <a:rPr lang="en" dirty="0" err="1"/>
              <a:t>digitalnik</a:t>
            </a:r>
            <a:r>
              <a:rPr lang="en" dirty="0"/>
              <a:t> </a:t>
            </a:r>
            <a:r>
              <a:rPr lang="en" dirty="0" err="1"/>
              <a:t>žigov</a:t>
            </a:r>
            <a:r>
              <a:rPr lang="en" dirty="0"/>
              <a:t>, </a:t>
            </a:r>
            <a:r>
              <a:rPr lang="en" dirty="0" err="1"/>
              <a:t>tako</a:t>
            </a:r>
            <a:r>
              <a:rPr lang="en" dirty="0"/>
              <a:t> da so </a:t>
            </a:r>
            <a:r>
              <a:rPr lang="en" dirty="0" err="1"/>
              <a:t>odporni</a:t>
            </a:r>
            <a:r>
              <a:rPr lang="en" dirty="0"/>
              <a:t> </a:t>
            </a:r>
            <a:r>
              <a:rPr lang="en" dirty="0" err="1"/>
              <a:t>na</a:t>
            </a:r>
            <a:r>
              <a:rPr lang="en" dirty="0"/>
              <a:t> </a:t>
            </a:r>
            <a:r>
              <a:rPr lang="en" dirty="0" err="1"/>
              <a:t>šum</a:t>
            </a:r>
            <a:r>
              <a:rPr lang="en" dirty="0"/>
              <a:t> </a:t>
            </a:r>
            <a:r>
              <a:rPr lang="en" dirty="0" err="1"/>
              <a:t>kamere</a:t>
            </a:r>
            <a:r>
              <a:rPr lang="en" dirty="0"/>
              <a:t>. </a:t>
            </a:r>
            <a:r>
              <a:rPr lang="en" dirty="0" err="1"/>
              <a:t>Dodajanje</a:t>
            </a:r>
            <a:r>
              <a:rPr lang="en" dirty="0"/>
              <a:t> se </a:t>
            </a:r>
            <a:r>
              <a:rPr lang="en" dirty="0" err="1"/>
              <a:t>izvede</a:t>
            </a:r>
            <a:r>
              <a:rPr lang="en" dirty="0"/>
              <a:t> </a:t>
            </a:r>
            <a:r>
              <a:rPr lang="en" dirty="0" err="1"/>
              <a:t>tako</a:t>
            </a:r>
            <a:r>
              <a:rPr lang="en" dirty="0"/>
              <a:t>, da </a:t>
            </a:r>
            <a:r>
              <a:rPr lang="en" dirty="0" err="1"/>
              <a:t>vsako</a:t>
            </a:r>
            <a:r>
              <a:rPr lang="en" dirty="0"/>
              <a:t> </a:t>
            </a:r>
            <a:r>
              <a:rPr lang="en" dirty="0" err="1"/>
              <a:t>sliko</a:t>
            </a:r>
            <a:r>
              <a:rPr lang="en" dirty="0"/>
              <a:t> </a:t>
            </a:r>
            <a:r>
              <a:rPr lang="en" dirty="0" err="1"/>
              <a:t>videa</a:t>
            </a:r>
            <a:r>
              <a:rPr lang="en" dirty="0"/>
              <a:t> </a:t>
            </a:r>
            <a:r>
              <a:rPr lang="en" dirty="0" err="1"/>
              <a:t>pretvorimo</a:t>
            </a:r>
            <a:r>
              <a:rPr lang="en" dirty="0"/>
              <a:t> v </a:t>
            </a:r>
            <a:r>
              <a:rPr lang="en" dirty="0" err="1"/>
              <a:t>luminančno-krominančni</a:t>
            </a:r>
            <a:r>
              <a:rPr lang="en" dirty="0"/>
              <a:t> </a:t>
            </a:r>
            <a:r>
              <a:rPr lang="en" dirty="0" err="1"/>
              <a:t>slikovni</a:t>
            </a:r>
            <a:r>
              <a:rPr lang="en" dirty="0"/>
              <a:t> </a:t>
            </a:r>
            <a:r>
              <a:rPr lang="en" dirty="0" err="1"/>
              <a:t>prostor</a:t>
            </a:r>
            <a:r>
              <a:rPr lang="en" dirty="0"/>
              <a:t> in </a:t>
            </a:r>
            <a:r>
              <a:rPr lang="en" dirty="0" err="1"/>
              <a:t>nato</a:t>
            </a:r>
            <a:r>
              <a:rPr lang="en" dirty="0"/>
              <a:t> </a:t>
            </a:r>
            <a:r>
              <a:rPr lang="en" dirty="0" err="1"/>
              <a:t>izvedemo</a:t>
            </a:r>
            <a:r>
              <a:rPr lang="en" dirty="0"/>
              <a:t> </a:t>
            </a:r>
            <a:r>
              <a:rPr lang="en" dirty="0" err="1"/>
              <a:t>diskretno</a:t>
            </a:r>
            <a:r>
              <a:rPr lang="en" dirty="0"/>
              <a:t> </a:t>
            </a:r>
            <a:r>
              <a:rPr lang="en" dirty="0" err="1"/>
              <a:t>valčno</a:t>
            </a:r>
            <a:r>
              <a:rPr lang="en" dirty="0"/>
              <a:t> </a:t>
            </a:r>
            <a:r>
              <a:rPr lang="en" dirty="0" err="1"/>
              <a:t>transformacijo</a:t>
            </a:r>
            <a:r>
              <a:rPr lang="en" dirty="0"/>
              <a:t>(</a:t>
            </a:r>
            <a:r>
              <a:rPr lang="en" dirty="0" err="1"/>
              <a:t>cdf</a:t>
            </a:r>
            <a:r>
              <a:rPr lang="en" dirty="0"/>
              <a:t> 9/7) </a:t>
            </a:r>
            <a:r>
              <a:rPr lang="en" dirty="0" err="1"/>
              <a:t>nad</a:t>
            </a:r>
            <a:r>
              <a:rPr lang="en" dirty="0"/>
              <a:t> </a:t>
            </a:r>
            <a:r>
              <a:rPr lang="en" dirty="0" err="1"/>
              <a:t>nad</a:t>
            </a:r>
            <a:r>
              <a:rPr lang="en" dirty="0"/>
              <a:t> </a:t>
            </a:r>
            <a:r>
              <a:rPr lang="en" dirty="0" err="1"/>
              <a:t>luminančno</a:t>
            </a:r>
            <a:r>
              <a:rPr lang="en" dirty="0"/>
              <a:t> </a:t>
            </a:r>
            <a:r>
              <a:rPr lang="en" dirty="0" err="1"/>
              <a:t>komponento</a:t>
            </a:r>
            <a:r>
              <a:rPr lang="en" dirty="0"/>
              <a:t>. </a:t>
            </a:r>
            <a:r>
              <a:rPr lang="en" dirty="0" err="1"/>
              <a:t>Transformirani</a:t>
            </a:r>
            <a:r>
              <a:rPr lang="en" dirty="0"/>
              <a:t> </a:t>
            </a:r>
            <a:r>
              <a:rPr lang="en" dirty="0" err="1"/>
              <a:t>matriki</a:t>
            </a:r>
            <a:r>
              <a:rPr lang="en" dirty="0"/>
              <a:t> </a:t>
            </a:r>
            <a:r>
              <a:rPr lang="en" dirty="0" err="1"/>
              <a:t>prištejemo</a:t>
            </a:r>
            <a:r>
              <a:rPr lang="en" dirty="0"/>
              <a:t> </a:t>
            </a:r>
            <a:r>
              <a:rPr lang="en" dirty="0" err="1"/>
              <a:t>digitalni</a:t>
            </a:r>
            <a:r>
              <a:rPr lang="en" dirty="0"/>
              <a:t> </a:t>
            </a:r>
            <a:r>
              <a:rPr lang="en" dirty="0" err="1"/>
              <a:t>žig</a:t>
            </a:r>
            <a:r>
              <a:rPr lang="en" dirty="0"/>
              <a:t>, </a:t>
            </a:r>
            <a:r>
              <a:rPr lang="en" dirty="0" err="1"/>
              <a:t>ki</a:t>
            </a:r>
            <a:r>
              <a:rPr lang="en" dirty="0"/>
              <a:t> je </a:t>
            </a:r>
            <a:r>
              <a:rPr lang="en" dirty="0" err="1"/>
              <a:t>bil</a:t>
            </a:r>
            <a:r>
              <a:rPr lang="en" dirty="0"/>
              <a:t> </a:t>
            </a:r>
            <a:r>
              <a:rPr lang="en" dirty="0" err="1"/>
              <a:t>zgeneriran</a:t>
            </a:r>
            <a:r>
              <a:rPr lang="en" dirty="0"/>
              <a:t> s spread spectrum </a:t>
            </a:r>
            <a:r>
              <a:rPr lang="en" dirty="0" err="1"/>
              <a:t>pristopom</a:t>
            </a:r>
            <a:r>
              <a:rPr lang="en" dirty="0"/>
              <a:t> in </a:t>
            </a:r>
            <a:r>
              <a:rPr lang="en" dirty="0" err="1"/>
              <a:t>nato</a:t>
            </a:r>
            <a:r>
              <a:rPr lang="en" dirty="0"/>
              <a:t> </a:t>
            </a:r>
            <a:r>
              <a:rPr lang="en" dirty="0" err="1"/>
              <a:t>izvedemo</a:t>
            </a:r>
            <a:r>
              <a:rPr lang="en" dirty="0"/>
              <a:t> </a:t>
            </a:r>
            <a:r>
              <a:rPr lang="en" dirty="0" err="1"/>
              <a:t>inverzno</a:t>
            </a:r>
            <a:r>
              <a:rPr lang="en" dirty="0"/>
              <a:t> </a:t>
            </a:r>
            <a:r>
              <a:rPr lang="en" dirty="0" err="1"/>
              <a:t>transformacijo</a:t>
            </a:r>
            <a:r>
              <a:rPr lang="en" dirty="0"/>
              <a:t>, da </a:t>
            </a:r>
            <a:r>
              <a:rPr lang="en" dirty="0" err="1"/>
              <a:t>dobimo</a:t>
            </a:r>
            <a:r>
              <a:rPr lang="en" dirty="0"/>
              <a:t> </a:t>
            </a:r>
            <a:r>
              <a:rPr lang="en" dirty="0" err="1"/>
              <a:t>nazaj</a:t>
            </a:r>
            <a:r>
              <a:rPr lang="en" dirty="0"/>
              <a:t> </a:t>
            </a:r>
            <a:r>
              <a:rPr lang="en" dirty="0" err="1"/>
              <a:t>luminančni</a:t>
            </a:r>
            <a:r>
              <a:rPr lang="en" dirty="0"/>
              <a:t> </a:t>
            </a:r>
            <a:r>
              <a:rPr lang="en" dirty="0" err="1"/>
              <a:t>kanal</a:t>
            </a:r>
            <a:r>
              <a:rPr lang="en" dirty="0"/>
              <a:t>. Le </a:t>
            </a:r>
            <a:r>
              <a:rPr lang="en" dirty="0" err="1"/>
              <a:t>tega</a:t>
            </a:r>
            <a:r>
              <a:rPr lang="en" dirty="0"/>
              <a:t> </a:t>
            </a:r>
            <a:r>
              <a:rPr lang="en" dirty="0" err="1"/>
              <a:t>nato</a:t>
            </a:r>
            <a:r>
              <a:rPr lang="en" dirty="0"/>
              <a:t> </a:t>
            </a:r>
            <a:r>
              <a:rPr lang="en" dirty="0" err="1"/>
              <a:t>združimo</a:t>
            </a:r>
            <a:r>
              <a:rPr lang="en" dirty="0"/>
              <a:t> </a:t>
            </a:r>
            <a:r>
              <a:rPr lang="en" dirty="0" err="1"/>
              <a:t>nazaj</a:t>
            </a:r>
            <a:r>
              <a:rPr lang="en" dirty="0"/>
              <a:t> z </a:t>
            </a:r>
            <a:r>
              <a:rPr lang="en" dirty="0" err="1"/>
              <a:t>krominančnima</a:t>
            </a:r>
            <a:r>
              <a:rPr lang="en" dirty="0"/>
              <a:t> </a:t>
            </a:r>
            <a:r>
              <a:rPr lang="en" dirty="0" err="1"/>
              <a:t>kanaloma</a:t>
            </a:r>
            <a:r>
              <a:rPr lang="en" dirty="0"/>
              <a:t>, da </a:t>
            </a:r>
            <a:r>
              <a:rPr lang="en" dirty="0" err="1"/>
              <a:t>dobimo</a:t>
            </a:r>
            <a:r>
              <a:rPr lang="en" dirty="0"/>
              <a:t> </a:t>
            </a:r>
            <a:r>
              <a:rPr lang="en" dirty="0" err="1"/>
              <a:t>sliko</a:t>
            </a:r>
            <a:r>
              <a:rPr lang="en" dirty="0"/>
              <a:t>, </a:t>
            </a:r>
            <a:r>
              <a:rPr lang="en" dirty="0" err="1"/>
              <a:t>ki</a:t>
            </a:r>
            <a:r>
              <a:rPr lang="en" dirty="0"/>
              <a:t> jo </a:t>
            </a:r>
            <a:r>
              <a:rPr lang="en" dirty="0" err="1"/>
              <a:t>zapišemo</a:t>
            </a:r>
            <a:r>
              <a:rPr lang="en" dirty="0"/>
              <a:t> </a:t>
            </a:r>
            <a:r>
              <a:rPr lang="en" dirty="0" err="1"/>
              <a:t>nazaj</a:t>
            </a:r>
            <a:r>
              <a:rPr lang="en" dirty="0"/>
              <a:t> v video.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/>
              <a:t>Ko</a:t>
            </a:r>
            <a:r>
              <a:rPr lang="en" dirty="0"/>
              <a:t> se </a:t>
            </a:r>
            <a:r>
              <a:rPr lang="en" dirty="0" err="1"/>
              <a:t>zajame</a:t>
            </a:r>
            <a:r>
              <a:rPr lang="en" dirty="0"/>
              <a:t> </a:t>
            </a:r>
            <a:r>
              <a:rPr lang="en" dirty="0" err="1"/>
              <a:t>slika</a:t>
            </a:r>
            <a:r>
              <a:rPr lang="en" dirty="0"/>
              <a:t> </a:t>
            </a:r>
            <a:r>
              <a:rPr lang="en" dirty="0" err="1"/>
              <a:t>videa</a:t>
            </a:r>
            <a:r>
              <a:rPr lang="en" dirty="0"/>
              <a:t> s </a:t>
            </a:r>
            <a:r>
              <a:rPr lang="en" dirty="0" err="1"/>
              <a:t>televizije</a:t>
            </a:r>
            <a:r>
              <a:rPr lang="en" dirty="0"/>
              <a:t> se </a:t>
            </a:r>
            <a:r>
              <a:rPr lang="en" dirty="0" err="1"/>
              <a:t>najprej</a:t>
            </a:r>
            <a:r>
              <a:rPr lang="en" dirty="0"/>
              <a:t> </a:t>
            </a:r>
            <a:r>
              <a:rPr lang="en" dirty="0" err="1"/>
              <a:t>izvede</a:t>
            </a:r>
            <a:r>
              <a:rPr lang="en" dirty="0"/>
              <a:t> </a:t>
            </a:r>
            <a:r>
              <a:rPr lang="en" dirty="0" err="1"/>
              <a:t>zaznavanje</a:t>
            </a:r>
            <a:r>
              <a:rPr lang="en" dirty="0"/>
              <a:t> </a:t>
            </a:r>
            <a:r>
              <a:rPr lang="en" dirty="0" err="1"/>
              <a:t>robov</a:t>
            </a:r>
            <a:r>
              <a:rPr lang="en" dirty="0"/>
              <a:t> </a:t>
            </a:r>
            <a:r>
              <a:rPr lang="en" dirty="0" err="1"/>
              <a:t>televizorja</a:t>
            </a:r>
            <a:r>
              <a:rPr lang="en" dirty="0"/>
              <a:t>, da se </a:t>
            </a:r>
            <a:r>
              <a:rPr lang="en" dirty="0" err="1"/>
              <a:t>nato</a:t>
            </a:r>
            <a:r>
              <a:rPr lang="en" dirty="0"/>
              <a:t> </a:t>
            </a:r>
            <a:r>
              <a:rPr lang="en" dirty="0" err="1"/>
              <a:t>lahko</a:t>
            </a:r>
            <a:r>
              <a:rPr lang="en" dirty="0"/>
              <a:t> </a:t>
            </a:r>
            <a:r>
              <a:rPr lang="en" dirty="0" err="1"/>
              <a:t>izvede</a:t>
            </a:r>
            <a:r>
              <a:rPr lang="en" dirty="0"/>
              <a:t> </a:t>
            </a:r>
            <a:r>
              <a:rPr lang="en" dirty="0" err="1"/>
              <a:t>perspektivna</a:t>
            </a:r>
            <a:r>
              <a:rPr lang="en" dirty="0"/>
              <a:t> </a:t>
            </a:r>
            <a:r>
              <a:rPr lang="en" dirty="0" err="1"/>
              <a:t>korekcija</a:t>
            </a:r>
            <a:r>
              <a:rPr lang="en" dirty="0"/>
              <a:t> </a:t>
            </a:r>
            <a:r>
              <a:rPr lang="en" dirty="0" err="1"/>
              <a:t>slike</a:t>
            </a:r>
            <a:r>
              <a:rPr lang="en" dirty="0"/>
              <a:t>. </a:t>
            </a:r>
            <a:r>
              <a:rPr lang="en" dirty="0" err="1"/>
              <a:t>Nato</a:t>
            </a:r>
            <a:r>
              <a:rPr lang="en" dirty="0"/>
              <a:t> </a:t>
            </a:r>
            <a:r>
              <a:rPr lang="en" dirty="0" err="1"/>
              <a:t>ponovno</a:t>
            </a:r>
            <a:r>
              <a:rPr lang="en" dirty="0"/>
              <a:t> </a:t>
            </a:r>
            <a:r>
              <a:rPr lang="en" dirty="0" err="1"/>
              <a:t>izločimo</a:t>
            </a:r>
            <a:r>
              <a:rPr lang="en" dirty="0"/>
              <a:t> </a:t>
            </a:r>
            <a:r>
              <a:rPr lang="en" dirty="0" err="1"/>
              <a:t>luminančno</a:t>
            </a:r>
            <a:r>
              <a:rPr lang="en" dirty="0"/>
              <a:t> </a:t>
            </a:r>
            <a:r>
              <a:rPr lang="en" dirty="0" err="1"/>
              <a:t>komponento</a:t>
            </a:r>
            <a:r>
              <a:rPr lang="en" dirty="0"/>
              <a:t> in </a:t>
            </a:r>
            <a:r>
              <a:rPr lang="en" dirty="0" err="1"/>
              <a:t>nad</a:t>
            </a:r>
            <a:r>
              <a:rPr lang="en" dirty="0"/>
              <a:t> </a:t>
            </a:r>
            <a:r>
              <a:rPr lang="en" dirty="0" err="1"/>
              <a:t>njo</a:t>
            </a:r>
            <a:r>
              <a:rPr lang="en" dirty="0"/>
              <a:t> </a:t>
            </a:r>
            <a:r>
              <a:rPr lang="en" dirty="0" err="1"/>
              <a:t>izvedemo</a:t>
            </a:r>
            <a:r>
              <a:rPr lang="en" dirty="0"/>
              <a:t> </a:t>
            </a:r>
            <a:r>
              <a:rPr lang="en" dirty="0" err="1"/>
              <a:t>valčno</a:t>
            </a:r>
            <a:r>
              <a:rPr lang="en" dirty="0"/>
              <a:t> </a:t>
            </a:r>
            <a:r>
              <a:rPr lang="en" dirty="0" err="1"/>
              <a:t>transformacijo</a:t>
            </a:r>
            <a:r>
              <a:rPr lang="en" dirty="0"/>
              <a:t>. Na </a:t>
            </a:r>
            <a:r>
              <a:rPr lang="en" dirty="0" err="1"/>
              <a:t>koncu</a:t>
            </a:r>
            <a:r>
              <a:rPr lang="en" dirty="0"/>
              <a:t> pa z </a:t>
            </a:r>
            <a:r>
              <a:rPr lang="en" dirty="0" err="1"/>
              <a:t>uporabo</a:t>
            </a:r>
            <a:r>
              <a:rPr lang="en" dirty="0"/>
              <a:t> Rao/Cauchy </a:t>
            </a:r>
            <a:r>
              <a:rPr lang="en" dirty="0" err="1"/>
              <a:t>detektorja</a:t>
            </a:r>
            <a:r>
              <a:rPr lang="en" dirty="0"/>
              <a:t> </a:t>
            </a:r>
            <a:r>
              <a:rPr lang="en" dirty="0" err="1"/>
              <a:t>določimo</a:t>
            </a:r>
            <a:r>
              <a:rPr lang="en" dirty="0"/>
              <a:t> </a:t>
            </a:r>
            <a:r>
              <a:rPr lang="en" dirty="0" err="1"/>
              <a:t>verjetnost</a:t>
            </a:r>
            <a:r>
              <a:rPr lang="en" dirty="0"/>
              <a:t> </a:t>
            </a:r>
            <a:r>
              <a:rPr lang="en" dirty="0" err="1"/>
              <a:t>posameznih</a:t>
            </a:r>
            <a:r>
              <a:rPr lang="en" dirty="0"/>
              <a:t> </a:t>
            </a:r>
            <a:r>
              <a:rPr lang="en" dirty="0" err="1"/>
              <a:t>bitov</a:t>
            </a:r>
            <a:r>
              <a:rPr lang="en" dirty="0"/>
              <a:t> </a:t>
            </a:r>
            <a:r>
              <a:rPr lang="en" dirty="0" err="1"/>
              <a:t>žiga</a:t>
            </a:r>
            <a:r>
              <a:rPr lang="en" dirty="0"/>
              <a:t>, da </a:t>
            </a:r>
            <a:r>
              <a:rPr lang="en" dirty="0" err="1"/>
              <a:t>dobimo</a:t>
            </a:r>
            <a:r>
              <a:rPr lang="en" dirty="0"/>
              <a:t> </a:t>
            </a:r>
            <a:r>
              <a:rPr lang="en" dirty="0" err="1"/>
              <a:t>končen</a:t>
            </a:r>
            <a:r>
              <a:rPr lang="en" dirty="0"/>
              <a:t> </a:t>
            </a:r>
            <a:r>
              <a:rPr lang="en" dirty="0" err="1"/>
              <a:t>žig</a:t>
            </a:r>
            <a:r>
              <a:rPr lang="en" dirty="0"/>
              <a:t> v </a:t>
            </a:r>
            <a:r>
              <a:rPr lang="en" dirty="0" err="1"/>
              <a:t>bitnem</a:t>
            </a:r>
            <a:r>
              <a:rPr lang="en" dirty="0"/>
              <a:t> </a:t>
            </a:r>
            <a:r>
              <a:rPr lang="en" dirty="0" err="1"/>
              <a:t>formatu</a:t>
            </a:r>
            <a:r>
              <a:rPr lang="en" dirty="0"/>
              <a:t>.</a:t>
            </a: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chemeClr val="dk1"/>
                </a:solidFill>
              </a:rPr>
              <a:t>Ker je </a:t>
            </a:r>
            <a:r>
              <a:rPr lang="en" dirty="0" err="1">
                <a:solidFill>
                  <a:schemeClr val="dk1"/>
                </a:solidFill>
              </a:rPr>
              <a:t>bilo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potrebno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vsebino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spremeniti</a:t>
            </a:r>
            <a:r>
              <a:rPr lang="en" dirty="0">
                <a:solidFill>
                  <a:schemeClr val="dk1"/>
                </a:solidFill>
              </a:rPr>
              <a:t>, da </a:t>
            </a:r>
            <a:r>
              <a:rPr lang="en" dirty="0" err="1">
                <a:solidFill>
                  <a:schemeClr val="dk1"/>
                </a:solidFill>
              </a:rPr>
              <a:t>smo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lahko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vstavili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digitalni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žig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smo</a:t>
            </a:r>
            <a:r>
              <a:rPr lang="en" dirty="0">
                <a:solidFill>
                  <a:schemeClr val="dk1"/>
                </a:solidFill>
              </a:rPr>
              <a:t> se </a:t>
            </a:r>
            <a:r>
              <a:rPr lang="en" dirty="0" err="1">
                <a:solidFill>
                  <a:schemeClr val="dk1"/>
                </a:solidFill>
              </a:rPr>
              <a:t>odločili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za</a:t>
            </a:r>
            <a:r>
              <a:rPr lang="en" dirty="0">
                <a:solidFill>
                  <a:schemeClr val="dk1"/>
                </a:solidFill>
              </a:rPr>
              <a:t> drug </a:t>
            </a:r>
            <a:r>
              <a:rPr lang="en" dirty="0" err="1">
                <a:solidFill>
                  <a:schemeClr val="dk1"/>
                </a:solidFill>
              </a:rPr>
              <a:t>pristop</a:t>
            </a:r>
            <a:r>
              <a:rPr lang="en" dirty="0">
                <a:solidFill>
                  <a:schemeClr val="dk1"/>
                </a:solidFill>
              </a:rPr>
              <a:t> k </a:t>
            </a:r>
            <a:r>
              <a:rPr lang="en" dirty="0" err="1">
                <a:solidFill>
                  <a:schemeClr val="dk1"/>
                </a:solidFill>
              </a:rPr>
              <a:t>rešitvi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problema</a:t>
            </a:r>
            <a:r>
              <a:rPr lang="en" dirty="0">
                <a:solidFill>
                  <a:schemeClr val="dk1"/>
                </a:solidFill>
              </a:rPr>
              <a:t>, </a:t>
            </a:r>
            <a:r>
              <a:rPr lang="en" dirty="0" err="1">
                <a:solidFill>
                  <a:schemeClr val="dk1"/>
                </a:solidFill>
              </a:rPr>
              <a:t>saj</a:t>
            </a:r>
            <a:r>
              <a:rPr lang="en" dirty="0">
                <a:solidFill>
                  <a:schemeClr val="dk1"/>
                </a:solidFill>
              </a:rPr>
              <a:t> se je </a:t>
            </a:r>
            <a:r>
              <a:rPr lang="en" dirty="0" err="1">
                <a:solidFill>
                  <a:schemeClr val="dk1"/>
                </a:solidFill>
              </a:rPr>
              <a:t>digitalni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žig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izkazal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težak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za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izvedbo</a:t>
            </a:r>
            <a:r>
              <a:rPr lang="en" dirty="0">
                <a:solidFill>
                  <a:schemeClr val="dk1"/>
                </a:solidFill>
              </a:rPr>
              <a:t>, ne </a:t>
            </a:r>
            <a:r>
              <a:rPr lang="en" dirty="0" err="1">
                <a:solidFill>
                  <a:schemeClr val="dk1"/>
                </a:solidFill>
              </a:rPr>
              <a:t>tehnično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ampak</a:t>
            </a:r>
            <a:r>
              <a:rPr lang="en" dirty="0">
                <a:solidFill>
                  <a:schemeClr val="dk1"/>
                </a:solidFill>
              </a:rPr>
              <a:t> s </a:t>
            </a:r>
            <a:r>
              <a:rPr lang="en" dirty="0" err="1">
                <a:solidFill>
                  <a:schemeClr val="dk1"/>
                </a:solidFill>
              </a:rPr>
              <a:t>stališča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dirty="0" err="1">
                <a:solidFill>
                  <a:schemeClr val="dk1"/>
                </a:solidFill>
              </a:rPr>
              <a:t>prodaje</a:t>
            </a:r>
            <a:r>
              <a:rPr lang="en" dirty="0">
                <a:solidFill>
                  <a:schemeClr val="dk1"/>
                </a:solidFill>
              </a:rPr>
              <a:t>, </a:t>
            </a:r>
            <a:r>
              <a:rPr lang="en" dirty="0" err="1">
                <a:solidFill>
                  <a:schemeClr val="dk1"/>
                </a:solidFill>
              </a:rPr>
              <a:t>marketinga</a:t>
            </a:r>
            <a:r>
              <a:rPr lang="en" dirty="0">
                <a:solidFill>
                  <a:schemeClr val="dk1"/>
                </a:solidFill>
              </a:rPr>
              <a:t> in </a:t>
            </a:r>
            <a:r>
              <a:rPr lang="en" dirty="0" err="1">
                <a:solidFill>
                  <a:schemeClr val="dk1"/>
                </a:solidFill>
              </a:rPr>
              <a:t>legalnosti</a:t>
            </a:r>
            <a:r>
              <a:rPr lang="en" dirty="0">
                <a:solidFill>
                  <a:schemeClr val="dk1"/>
                </a:solidFill>
              </a:rPr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Med </a:t>
            </a:r>
            <a:r>
              <a:rPr lang="en" dirty="0" err="1"/>
              <a:t>raziskovanjem</a:t>
            </a:r>
            <a:r>
              <a:rPr lang="en" dirty="0"/>
              <a:t> </a:t>
            </a:r>
            <a:r>
              <a:rPr lang="en" dirty="0" err="1"/>
              <a:t>smo</a:t>
            </a:r>
            <a:r>
              <a:rPr lang="en" dirty="0"/>
              <a:t> </a:t>
            </a:r>
            <a:r>
              <a:rPr lang="en" dirty="0" err="1"/>
              <a:t>našli</a:t>
            </a:r>
            <a:r>
              <a:rPr lang="en" dirty="0"/>
              <a:t> </a:t>
            </a:r>
            <a:r>
              <a:rPr lang="en" dirty="0" err="1"/>
              <a:t>drugo</a:t>
            </a:r>
            <a:r>
              <a:rPr lang="en" dirty="0"/>
              <a:t> </a:t>
            </a:r>
            <a:r>
              <a:rPr lang="en" dirty="0" err="1"/>
              <a:t>skupino</a:t>
            </a:r>
            <a:r>
              <a:rPr lang="en" dirty="0"/>
              <a:t> </a:t>
            </a:r>
            <a:r>
              <a:rPr lang="en" dirty="0" err="1"/>
              <a:t>algoritmov</a:t>
            </a:r>
            <a:r>
              <a:rPr lang="en" dirty="0"/>
              <a:t>, </a:t>
            </a:r>
            <a:r>
              <a:rPr lang="en" dirty="0" err="1"/>
              <a:t>ki</a:t>
            </a:r>
            <a:r>
              <a:rPr lang="en" dirty="0"/>
              <a:t> so </a:t>
            </a:r>
            <a:r>
              <a:rPr lang="en" dirty="0" err="1"/>
              <a:t>zmožni</a:t>
            </a:r>
            <a:r>
              <a:rPr lang="en" dirty="0"/>
              <a:t> </a:t>
            </a:r>
            <a:r>
              <a:rPr lang="en" dirty="0" err="1"/>
              <a:t>prepoznati</a:t>
            </a:r>
            <a:r>
              <a:rPr lang="en" dirty="0"/>
              <a:t> </a:t>
            </a:r>
            <a:r>
              <a:rPr lang="en" dirty="0" err="1"/>
              <a:t>slikovno</a:t>
            </a:r>
            <a:r>
              <a:rPr lang="en" dirty="0"/>
              <a:t> </a:t>
            </a:r>
            <a:r>
              <a:rPr lang="en" dirty="0" err="1"/>
              <a:t>vsebino</a:t>
            </a:r>
            <a:r>
              <a:rPr lang="en" dirty="0"/>
              <a:t> </a:t>
            </a:r>
            <a:r>
              <a:rPr lang="en" dirty="0" err="1"/>
              <a:t>tako</a:t>
            </a:r>
            <a:r>
              <a:rPr lang="en" dirty="0"/>
              <a:t> </a:t>
            </a:r>
            <a:r>
              <a:rPr lang="en" dirty="0" err="1"/>
              <a:t>imenovani</a:t>
            </a:r>
            <a:r>
              <a:rPr lang="en" dirty="0"/>
              <a:t> Content-based Image Retrieval </a:t>
            </a:r>
            <a:r>
              <a:rPr lang="en" dirty="0" err="1"/>
              <a:t>algoritmi</a:t>
            </a:r>
            <a:r>
              <a:rPr lang="en" dirty="0"/>
              <a:t>. </a:t>
            </a:r>
            <a:r>
              <a:rPr lang="en" dirty="0" err="1"/>
              <a:t>Ti</a:t>
            </a:r>
            <a:r>
              <a:rPr lang="en" dirty="0"/>
              <a:t> </a:t>
            </a:r>
            <a:r>
              <a:rPr lang="en" dirty="0" err="1"/>
              <a:t>delujejo</a:t>
            </a:r>
            <a:r>
              <a:rPr lang="en" dirty="0"/>
              <a:t> </a:t>
            </a:r>
            <a:r>
              <a:rPr lang="en" dirty="0" err="1"/>
              <a:t>tako</a:t>
            </a:r>
            <a:r>
              <a:rPr lang="en" dirty="0"/>
              <a:t>, da se </a:t>
            </a:r>
            <a:r>
              <a:rPr lang="en" dirty="0" err="1"/>
              <a:t>najprej</a:t>
            </a:r>
            <a:r>
              <a:rPr lang="en" dirty="0"/>
              <a:t> </a:t>
            </a:r>
            <a:r>
              <a:rPr lang="en" dirty="0" err="1"/>
              <a:t>za</a:t>
            </a:r>
            <a:r>
              <a:rPr lang="en" dirty="0"/>
              <a:t> </a:t>
            </a:r>
            <a:r>
              <a:rPr lang="en" dirty="0" err="1"/>
              <a:t>vse</a:t>
            </a:r>
            <a:r>
              <a:rPr lang="en" dirty="0"/>
              <a:t> </a:t>
            </a:r>
            <a:r>
              <a:rPr lang="en" dirty="0" err="1"/>
              <a:t>slike</a:t>
            </a:r>
            <a:r>
              <a:rPr lang="en" dirty="0"/>
              <a:t>, </a:t>
            </a:r>
            <a:r>
              <a:rPr lang="en" dirty="0" err="1"/>
              <a:t>ki</a:t>
            </a:r>
            <a:r>
              <a:rPr lang="en" dirty="0"/>
              <a:t> </a:t>
            </a:r>
            <a:r>
              <a:rPr lang="en" dirty="0" err="1"/>
              <a:t>jih</a:t>
            </a:r>
            <a:r>
              <a:rPr lang="en" dirty="0"/>
              <a:t> </a:t>
            </a:r>
            <a:r>
              <a:rPr lang="en" dirty="0" err="1"/>
              <a:t>želimo</a:t>
            </a:r>
            <a:r>
              <a:rPr lang="en" dirty="0"/>
              <a:t> </a:t>
            </a:r>
            <a:r>
              <a:rPr lang="en" dirty="0" err="1"/>
              <a:t>prepoznati</a:t>
            </a:r>
            <a:r>
              <a:rPr lang="en" dirty="0"/>
              <a:t> </a:t>
            </a:r>
            <a:r>
              <a:rPr lang="en" dirty="0" err="1"/>
              <a:t>zgradi</a:t>
            </a:r>
            <a:r>
              <a:rPr lang="en" dirty="0"/>
              <a:t> </a:t>
            </a:r>
            <a:r>
              <a:rPr lang="en" dirty="0" err="1"/>
              <a:t>baza</a:t>
            </a:r>
            <a:r>
              <a:rPr lang="en" dirty="0"/>
              <a:t> </a:t>
            </a:r>
            <a:r>
              <a:rPr lang="en" dirty="0" err="1"/>
              <a:t>značilk</a:t>
            </a:r>
            <a:r>
              <a:rPr lang="en" dirty="0"/>
              <a:t> in </a:t>
            </a:r>
            <a:r>
              <a:rPr lang="en" dirty="0" err="1"/>
              <a:t>nato</a:t>
            </a:r>
            <a:r>
              <a:rPr lang="en" dirty="0"/>
              <a:t> </a:t>
            </a:r>
            <a:r>
              <a:rPr lang="en" dirty="0" err="1"/>
              <a:t>iz</a:t>
            </a:r>
            <a:r>
              <a:rPr lang="en" dirty="0"/>
              <a:t> </a:t>
            </a:r>
            <a:r>
              <a:rPr lang="en" dirty="0" err="1"/>
              <a:t>iskane</a:t>
            </a:r>
            <a:r>
              <a:rPr lang="en" dirty="0"/>
              <a:t> </a:t>
            </a:r>
            <a:r>
              <a:rPr lang="en" dirty="0" err="1"/>
              <a:t>slike</a:t>
            </a:r>
            <a:r>
              <a:rPr lang="en" dirty="0"/>
              <a:t> </a:t>
            </a:r>
            <a:r>
              <a:rPr lang="en" dirty="0" err="1"/>
              <a:t>izračunamo</a:t>
            </a:r>
            <a:r>
              <a:rPr lang="en" dirty="0"/>
              <a:t> </a:t>
            </a:r>
            <a:r>
              <a:rPr lang="en" dirty="0" err="1"/>
              <a:t>značilke</a:t>
            </a:r>
            <a:r>
              <a:rPr lang="en" dirty="0"/>
              <a:t> </a:t>
            </a:r>
            <a:r>
              <a:rPr lang="en" dirty="0" err="1"/>
              <a:t>ter</a:t>
            </a:r>
            <a:r>
              <a:rPr lang="en" dirty="0"/>
              <a:t> z </a:t>
            </a:r>
            <a:r>
              <a:rPr lang="en" dirty="0" err="1"/>
              <a:t>njimi</a:t>
            </a:r>
            <a:r>
              <a:rPr lang="en" dirty="0"/>
              <a:t> </a:t>
            </a:r>
            <a:r>
              <a:rPr lang="en" dirty="0" err="1"/>
              <a:t>poiščemo</a:t>
            </a:r>
            <a:r>
              <a:rPr lang="en" dirty="0"/>
              <a:t> </a:t>
            </a:r>
            <a:r>
              <a:rPr lang="en" dirty="0" err="1"/>
              <a:t>najbolj</a:t>
            </a:r>
            <a:r>
              <a:rPr lang="en" dirty="0"/>
              <a:t> </a:t>
            </a:r>
            <a:r>
              <a:rPr lang="en" dirty="0" err="1"/>
              <a:t>ujemajoče</a:t>
            </a:r>
            <a:r>
              <a:rPr lang="en" dirty="0"/>
              <a:t> </a:t>
            </a:r>
            <a:r>
              <a:rPr lang="en" dirty="0" err="1"/>
              <a:t>slike</a:t>
            </a:r>
            <a:r>
              <a:rPr lang="en" dirty="0"/>
              <a:t> v </a:t>
            </a:r>
            <a:r>
              <a:rPr lang="en" dirty="0" err="1"/>
              <a:t>bazi</a:t>
            </a:r>
            <a:r>
              <a:rPr lang="en" dirty="0"/>
              <a:t>. </a:t>
            </a:r>
            <a:r>
              <a:rPr lang="en" dirty="0" err="1"/>
              <a:t>Algoritem</a:t>
            </a:r>
            <a:r>
              <a:rPr lang="en" dirty="0"/>
              <a:t> mora </a:t>
            </a:r>
            <a:r>
              <a:rPr lang="en" dirty="0" err="1"/>
              <a:t>podobno</a:t>
            </a:r>
            <a:r>
              <a:rPr lang="en" dirty="0"/>
              <a:t> </a:t>
            </a:r>
            <a:r>
              <a:rPr lang="en" dirty="0" err="1"/>
              <a:t>kot</a:t>
            </a:r>
            <a:r>
              <a:rPr lang="en" dirty="0"/>
              <a:t> </a:t>
            </a:r>
            <a:r>
              <a:rPr lang="en" dirty="0" err="1"/>
              <a:t>pri</a:t>
            </a:r>
            <a:r>
              <a:rPr lang="en" dirty="0"/>
              <a:t> </a:t>
            </a:r>
            <a:r>
              <a:rPr lang="en" dirty="0" err="1"/>
              <a:t>digitalnih</a:t>
            </a:r>
            <a:r>
              <a:rPr lang="en" dirty="0"/>
              <a:t> </a:t>
            </a:r>
            <a:r>
              <a:rPr lang="en" dirty="0" err="1"/>
              <a:t>žigih</a:t>
            </a:r>
            <a:r>
              <a:rPr lang="en" dirty="0"/>
              <a:t> </a:t>
            </a:r>
            <a:r>
              <a:rPr lang="en" dirty="0" err="1"/>
              <a:t>biti</a:t>
            </a:r>
            <a:r>
              <a:rPr lang="en" dirty="0"/>
              <a:t> </a:t>
            </a:r>
            <a:r>
              <a:rPr lang="en" dirty="0" err="1"/>
              <a:t>odporen</a:t>
            </a:r>
            <a:r>
              <a:rPr lang="en" dirty="0"/>
              <a:t> </a:t>
            </a:r>
            <a:r>
              <a:rPr lang="en" dirty="0" err="1"/>
              <a:t>na</a:t>
            </a:r>
            <a:r>
              <a:rPr lang="en" dirty="0"/>
              <a:t> </a:t>
            </a:r>
            <a:r>
              <a:rPr lang="en" dirty="0" err="1"/>
              <a:t>šum</a:t>
            </a:r>
            <a:r>
              <a:rPr lang="en" dirty="0"/>
              <a:t>, </a:t>
            </a:r>
            <a:r>
              <a:rPr lang="en" dirty="0" err="1"/>
              <a:t>ki</a:t>
            </a:r>
            <a:r>
              <a:rPr lang="en" dirty="0"/>
              <a:t> </a:t>
            </a:r>
            <a:r>
              <a:rPr lang="en" dirty="0" err="1"/>
              <a:t>ga</a:t>
            </a:r>
            <a:r>
              <a:rPr lang="en" dirty="0"/>
              <a:t> </a:t>
            </a:r>
            <a:r>
              <a:rPr lang="en" dirty="0" err="1"/>
              <a:t>ustvari</a:t>
            </a:r>
            <a:r>
              <a:rPr lang="en" dirty="0"/>
              <a:t> </a:t>
            </a:r>
            <a:r>
              <a:rPr lang="en" dirty="0" err="1"/>
              <a:t>mobilna</a:t>
            </a:r>
            <a:r>
              <a:rPr lang="en" dirty="0"/>
              <a:t> </a:t>
            </a:r>
            <a:r>
              <a:rPr lang="en" dirty="0" err="1"/>
              <a:t>kamera</a:t>
            </a:r>
            <a:r>
              <a:rPr lang="en" dirty="0"/>
              <a:t> med </a:t>
            </a:r>
            <a:r>
              <a:rPr lang="en" dirty="0" err="1"/>
              <a:t>zajemanjem</a:t>
            </a:r>
            <a:r>
              <a:rPr lang="en" dirty="0"/>
              <a:t> </a:t>
            </a:r>
            <a:r>
              <a:rPr lang="en" dirty="0" err="1"/>
              <a:t>slik</a:t>
            </a:r>
            <a:r>
              <a:rPr lang="en" dirty="0"/>
              <a:t> in </a:t>
            </a:r>
            <a:r>
              <a:rPr lang="en" dirty="0" err="1"/>
              <a:t>prav</a:t>
            </a:r>
            <a:r>
              <a:rPr lang="en" dirty="0"/>
              <a:t> </a:t>
            </a:r>
            <a:r>
              <a:rPr lang="en" dirty="0" err="1"/>
              <a:t>tako</a:t>
            </a:r>
            <a:r>
              <a:rPr lang="en" dirty="0"/>
              <a:t> mora </a:t>
            </a:r>
            <a:r>
              <a:rPr lang="en" dirty="0" err="1"/>
              <a:t>biti</a:t>
            </a:r>
            <a:r>
              <a:rPr lang="en" dirty="0"/>
              <a:t> </a:t>
            </a:r>
            <a:r>
              <a:rPr lang="en" dirty="0" err="1"/>
              <a:t>odporen</a:t>
            </a:r>
            <a:r>
              <a:rPr lang="en" dirty="0"/>
              <a:t> </a:t>
            </a:r>
            <a:r>
              <a:rPr lang="en" dirty="0" err="1"/>
              <a:t>na</a:t>
            </a:r>
            <a:r>
              <a:rPr lang="en" dirty="0"/>
              <a:t> </a:t>
            </a:r>
            <a:r>
              <a:rPr lang="en" dirty="0" err="1"/>
              <a:t>perspektivne</a:t>
            </a:r>
            <a:r>
              <a:rPr lang="en" dirty="0"/>
              <a:t> in </a:t>
            </a:r>
            <a:r>
              <a:rPr lang="en" dirty="0" err="1"/>
              <a:t>afine</a:t>
            </a:r>
            <a:r>
              <a:rPr lang="en" dirty="0"/>
              <a:t> </a:t>
            </a:r>
            <a:r>
              <a:rPr lang="en" dirty="0" err="1"/>
              <a:t>transformacije</a:t>
            </a:r>
            <a:r>
              <a:rPr lang="en" dirty="0"/>
              <a:t>, </a:t>
            </a:r>
            <a:r>
              <a:rPr lang="en" dirty="0" err="1"/>
              <a:t>ki</a:t>
            </a:r>
            <a:r>
              <a:rPr lang="en" dirty="0"/>
              <a:t> </a:t>
            </a:r>
            <a:r>
              <a:rPr lang="en" dirty="0" err="1"/>
              <a:t>nastanejo</a:t>
            </a:r>
            <a:r>
              <a:rPr lang="en" dirty="0"/>
              <a:t>, </a:t>
            </a:r>
            <a:r>
              <a:rPr lang="en" dirty="0" err="1"/>
              <a:t>ko</a:t>
            </a:r>
            <a:r>
              <a:rPr lang="en" dirty="0"/>
              <a:t> </a:t>
            </a:r>
            <a:r>
              <a:rPr lang="en" dirty="0" err="1"/>
              <a:t>uporabnik</a:t>
            </a:r>
            <a:r>
              <a:rPr lang="en" dirty="0"/>
              <a:t> </a:t>
            </a:r>
            <a:r>
              <a:rPr lang="en" dirty="0" err="1"/>
              <a:t>zajema</a:t>
            </a:r>
            <a:r>
              <a:rPr lang="en" dirty="0"/>
              <a:t> </a:t>
            </a:r>
            <a:r>
              <a:rPr lang="en" dirty="0" err="1"/>
              <a:t>originalno</a:t>
            </a:r>
            <a:r>
              <a:rPr lang="en" dirty="0"/>
              <a:t> </a:t>
            </a:r>
            <a:r>
              <a:rPr lang="en" dirty="0" err="1"/>
              <a:t>iskano</a:t>
            </a:r>
            <a:r>
              <a:rPr lang="en" dirty="0"/>
              <a:t> </a:t>
            </a:r>
            <a:r>
              <a:rPr lang="en" dirty="0" err="1"/>
              <a:t>sliko</a:t>
            </a:r>
            <a:r>
              <a:rPr lang="en" dirty="0"/>
              <a:t> s </a:t>
            </a:r>
            <a:r>
              <a:rPr lang="en" dirty="0" err="1"/>
              <a:t>pomočjo</a:t>
            </a:r>
            <a:r>
              <a:rPr lang="en" dirty="0"/>
              <a:t> </a:t>
            </a:r>
            <a:r>
              <a:rPr lang="en" dirty="0" err="1"/>
              <a:t>mobilne</a:t>
            </a:r>
            <a:r>
              <a:rPr lang="en" dirty="0"/>
              <a:t> </a:t>
            </a:r>
            <a:r>
              <a:rPr lang="en" dirty="0" err="1"/>
              <a:t>kamere</a:t>
            </a:r>
            <a:r>
              <a:rPr lang="en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Po </a:t>
            </a:r>
            <a:r>
              <a:rPr lang="en" dirty="0" err="1"/>
              <a:t>veliko</a:t>
            </a:r>
            <a:r>
              <a:rPr lang="en" dirty="0"/>
              <a:t> </a:t>
            </a:r>
            <a:r>
              <a:rPr lang="en" dirty="0" err="1"/>
              <a:t>poiskusih</a:t>
            </a:r>
            <a:r>
              <a:rPr lang="en" dirty="0"/>
              <a:t> in </a:t>
            </a:r>
            <a:r>
              <a:rPr lang="en" dirty="0" err="1"/>
              <a:t>neuspehih</a:t>
            </a:r>
            <a:r>
              <a:rPr lang="en" dirty="0"/>
              <a:t> </a:t>
            </a:r>
            <a:r>
              <a:rPr lang="en" dirty="0" err="1"/>
              <a:t>smo</a:t>
            </a:r>
            <a:r>
              <a:rPr lang="en" dirty="0"/>
              <a:t> </a:t>
            </a:r>
            <a:r>
              <a:rPr lang="en" dirty="0" err="1"/>
              <a:t>našli</a:t>
            </a:r>
            <a:r>
              <a:rPr lang="en" dirty="0"/>
              <a:t> </a:t>
            </a:r>
            <a:r>
              <a:rPr lang="en" dirty="0" err="1"/>
              <a:t>članek</a:t>
            </a:r>
            <a:r>
              <a:rPr lang="en" dirty="0"/>
              <a:t> </a:t>
            </a:r>
            <a:r>
              <a:rPr lang="en" dirty="0" err="1"/>
              <a:t>Sivic</a:t>
            </a:r>
            <a:r>
              <a:rPr lang="en" dirty="0"/>
              <a:t> et. al., </a:t>
            </a:r>
            <a:r>
              <a:rPr lang="en" dirty="0" err="1"/>
              <a:t>ki</a:t>
            </a:r>
            <a:r>
              <a:rPr lang="en" dirty="0"/>
              <a:t> </a:t>
            </a:r>
            <a:r>
              <a:rPr lang="en" dirty="0" err="1"/>
              <a:t>opisuje</a:t>
            </a:r>
            <a:r>
              <a:rPr lang="en" dirty="0"/>
              <a:t> </a:t>
            </a:r>
            <a:r>
              <a:rPr lang="en" dirty="0" err="1"/>
              <a:t>osnovo</a:t>
            </a:r>
            <a:r>
              <a:rPr lang="en" dirty="0"/>
              <a:t> </a:t>
            </a:r>
            <a:r>
              <a:rPr lang="en" dirty="0" err="1"/>
              <a:t>našega</a:t>
            </a:r>
            <a:r>
              <a:rPr lang="en" dirty="0"/>
              <a:t> </a:t>
            </a:r>
            <a:r>
              <a:rPr lang="en" dirty="0" err="1"/>
              <a:t>algoritma</a:t>
            </a:r>
            <a:r>
              <a:rPr lang="en" dirty="0"/>
              <a:t>. </a:t>
            </a:r>
            <a:r>
              <a:rPr lang="en" dirty="0" err="1"/>
              <a:t>Pri</a:t>
            </a:r>
            <a:r>
              <a:rPr lang="en" dirty="0"/>
              <a:t> </a:t>
            </a:r>
            <a:r>
              <a:rPr lang="en" dirty="0" err="1"/>
              <a:t>gradnji</a:t>
            </a:r>
            <a:r>
              <a:rPr lang="en" dirty="0"/>
              <a:t> </a:t>
            </a:r>
            <a:r>
              <a:rPr lang="en" dirty="0" err="1"/>
              <a:t>baze</a:t>
            </a:r>
            <a:r>
              <a:rPr lang="en" dirty="0"/>
              <a:t> se </a:t>
            </a:r>
            <a:r>
              <a:rPr lang="en" dirty="0" err="1"/>
              <a:t>najprej</a:t>
            </a:r>
            <a:r>
              <a:rPr lang="en" dirty="0"/>
              <a:t> </a:t>
            </a:r>
            <a:r>
              <a:rPr lang="en" dirty="0" err="1"/>
              <a:t>zgradi</a:t>
            </a:r>
            <a:r>
              <a:rPr lang="en" dirty="0"/>
              <a:t> </a:t>
            </a:r>
            <a:r>
              <a:rPr lang="en" dirty="0" err="1"/>
              <a:t>slovar</a:t>
            </a:r>
            <a:r>
              <a:rPr lang="en" dirty="0"/>
              <a:t> ORB </a:t>
            </a:r>
            <a:r>
              <a:rPr lang="en" dirty="0" err="1"/>
              <a:t>značilk</a:t>
            </a:r>
            <a:r>
              <a:rPr lang="en" dirty="0"/>
              <a:t> </a:t>
            </a:r>
            <a:r>
              <a:rPr lang="en" dirty="0" err="1"/>
              <a:t>ki</a:t>
            </a:r>
            <a:r>
              <a:rPr lang="en" dirty="0"/>
              <a:t> se </a:t>
            </a:r>
            <a:r>
              <a:rPr lang="en" dirty="0" err="1"/>
              <a:t>uporablja</a:t>
            </a:r>
            <a:r>
              <a:rPr lang="en" dirty="0"/>
              <a:t> </a:t>
            </a:r>
            <a:r>
              <a:rPr lang="en" dirty="0" err="1"/>
              <a:t>kot</a:t>
            </a:r>
            <a:r>
              <a:rPr lang="en" dirty="0"/>
              <a:t> </a:t>
            </a:r>
            <a:r>
              <a:rPr lang="en" dirty="0" err="1"/>
              <a:t>nekakšen</a:t>
            </a:r>
            <a:r>
              <a:rPr lang="en" dirty="0"/>
              <a:t> </a:t>
            </a:r>
            <a:r>
              <a:rPr lang="en" dirty="0" err="1"/>
              <a:t>slovar</a:t>
            </a:r>
            <a:r>
              <a:rPr lang="en" dirty="0"/>
              <a:t> </a:t>
            </a:r>
            <a:r>
              <a:rPr lang="en" dirty="0" err="1"/>
              <a:t>nato</a:t>
            </a:r>
            <a:r>
              <a:rPr lang="en" dirty="0"/>
              <a:t> pa </a:t>
            </a:r>
            <a:r>
              <a:rPr lang="en" dirty="0" err="1"/>
              <a:t>za</a:t>
            </a:r>
            <a:r>
              <a:rPr lang="en" dirty="0"/>
              <a:t> </a:t>
            </a:r>
            <a:r>
              <a:rPr lang="en" dirty="0" err="1"/>
              <a:t>vsako</a:t>
            </a:r>
            <a:r>
              <a:rPr lang="en" dirty="0"/>
              <a:t> </a:t>
            </a:r>
            <a:r>
              <a:rPr lang="en" dirty="0" err="1"/>
              <a:t>sliko</a:t>
            </a:r>
            <a:r>
              <a:rPr lang="en" dirty="0"/>
              <a:t>, </a:t>
            </a:r>
            <a:r>
              <a:rPr lang="en" dirty="0" err="1"/>
              <a:t>ki</a:t>
            </a:r>
            <a:r>
              <a:rPr lang="en" dirty="0"/>
              <a:t> jo </a:t>
            </a:r>
            <a:r>
              <a:rPr lang="en" dirty="0" err="1"/>
              <a:t>želimo</a:t>
            </a:r>
            <a:r>
              <a:rPr lang="en" dirty="0"/>
              <a:t> </a:t>
            </a:r>
            <a:r>
              <a:rPr lang="en" dirty="0" err="1"/>
              <a:t>dodati</a:t>
            </a:r>
            <a:r>
              <a:rPr lang="en" dirty="0"/>
              <a:t> v </a:t>
            </a:r>
            <a:r>
              <a:rPr lang="en" dirty="0" err="1"/>
              <a:t>bazo</a:t>
            </a:r>
            <a:r>
              <a:rPr lang="en" dirty="0"/>
              <a:t> </a:t>
            </a:r>
            <a:r>
              <a:rPr lang="en" dirty="0" err="1"/>
              <a:t>izračunamo</a:t>
            </a:r>
            <a:r>
              <a:rPr lang="en" dirty="0"/>
              <a:t> ORB </a:t>
            </a:r>
            <a:r>
              <a:rPr lang="en" dirty="0" err="1"/>
              <a:t>značilke</a:t>
            </a:r>
            <a:r>
              <a:rPr lang="en" dirty="0"/>
              <a:t> in le-</a:t>
            </a:r>
            <a:r>
              <a:rPr lang="en" dirty="0" err="1"/>
              <a:t>te</a:t>
            </a:r>
            <a:r>
              <a:rPr lang="en" dirty="0"/>
              <a:t> </a:t>
            </a:r>
            <a:r>
              <a:rPr lang="en" dirty="0" err="1"/>
              <a:t>primerjamo</a:t>
            </a:r>
            <a:r>
              <a:rPr lang="en" dirty="0"/>
              <a:t> z </a:t>
            </a:r>
            <a:r>
              <a:rPr lang="en" dirty="0" err="1"/>
              <a:t>slovarjem</a:t>
            </a:r>
            <a:r>
              <a:rPr lang="en" dirty="0"/>
              <a:t> </a:t>
            </a:r>
            <a:r>
              <a:rPr lang="en" dirty="0" err="1"/>
              <a:t>ter</a:t>
            </a:r>
            <a:r>
              <a:rPr lang="en" dirty="0"/>
              <a:t> </a:t>
            </a:r>
            <a:r>
              <a:rPr lang="en" dirty="0" err="1"/>
              <a:t>ujemajoče</a:t>
            </a:r>
            <a:r>
              <a:rPr lang="en" dirty="0"/>
              <a:t> </a:t>
            </a:r>
            <a:r>
              <a:rPr lang="en" dirty="0" err="1"/>
              <a:t>shranimo</a:t>
            </a:r>
            <a:r>
              <a:rPr lang="en" dirty="0"/>
              <a:t> v </a:t>
            </a:r>
            <a:r>
              <a:rPr lang="en" dirty="0" err="1"/>
              <a:t>bazo</a:t>
            </a:r>
            <a:r>
              <a:rPr lang="en" dirty="0"/>
              <a:t>. </a:t>
            </a:r>
            <a:r>
              <a:rPr lang="en" dirty="0" err="1"/>
              <a:t>Ko</a:t>
            </a:r>
            <a:r>
              <a:rPr lang="en" dirty="0"/>
              <a:t> </a:t>
            </a:r>
            <a:r>
              <a:rPr lang="en" dirty="0" err="1"/>
              <a:t>izvajamo</a:t>
            </a:r>
            <a:r>
              <a:rPr lang="en" dirty="0"/>
              <a:t> </a:t>
            </a:r>
            <a:r>
              <a:rPr lang="en" dirty="0" err="1"/>
              <a:t>iskanje</a:t>
            </a:r>
            <a:r>
              <a:rPr lang="en" dirty="0"/>
              <a:t> </a:t>
            </a:r>
            <a:r>
              <a:rPr lang="en" dirty="0" err="1"/>
              <a:t>nad</a:t>
            </a:r>
            <a:r>
              <a:rPr lang="en" dirty="0"/>
              <a:t> </a:t>
            </a:r>
            <a:r>
              <a:rPr lang="en" dirty="0" err="1"/>
              <a:t>bazo</a:t>
            </a:r>
            <a:r>
              <a:rPr lang="en" dirty="0"/>
              <a:t> </a:t>
            </a:r>
            <a:r>
              <a:rPr lang="en" dirty="0" err="1"/>
              <a:t>najprej</a:t>
            </a:r>
            <a:r>
              <a:rPr lang="en" dirty="0"/>
              <a:t> </a:t>
            </a:r>
            <a:r>
              <a:rPr lang="en" dirty="0" err="1"/>
              <a:t>iz</a:t>
            </a:r>
            <a:r>
              <a:rPr lang="en" dirty="0"/>
              <a:t> </a:t>
            </a:r>
            <a:r>
              <a:rPr lang="en" dirty="0" err="1"/>
              <a:t>iskane</a:t>
            </a:r>
            <a:r>
              <a:rPr lang="en" dirty="0"/>
              <a:t> </a:t>
            </a:r>
            <a:r>
              <a:rPr lang="en" dirty="0" err="1"/>
              <a:t>slike</a:t>
            </a:r>
            <a:r>
              <a:rPr lang="en" dirty="0"/>
              <a:t> </a:t>
            </a:r>
            <a:r>
              <a:rPr lang="en" dirty="0" err="1"/>
              <a:t>izraračunamo</a:t>
            </a:r>
            <a:r>
              <a:rPr lang="en" dirty="0"/>
              <a:t> ORB </a:t>
            </a:r>
            <a:r>
              <a:rPr lang="en" dirty="0" err="1"/>
              <a:t>značilke</a:t>
            </a:r>
            <a:r>
              <a:rPr lang="en" dirty="0"/>
              <a:t> in </a:t>
            </a:r>
            <a:r>
              <a:rPr lang="en" dirty="0" err="1"/>
              <a:t>nato</a:t>
            </a:r>
            <a:r>
              <a:rPr lang="en" dirty="0"/>
              <a:t> z </a:t>
            </a:r>
            <a:r>
              <a:rPr lang="en" dirty="0" err="1"/>
              <a:t>uporabo</a:t>
            </a:r>
            <a:r>
              <a:rPr lang="en" dirty="0"/>
              <a:t> </a:t>
            </a:r>
            <a:r>
              <a:rPr lang="en" dirty="0" err="1"/>
              <a:t>slovarja</a:t>
            </a:r>
            <a:r>
              <a:rPr lang="en" dirty="0"/>
              <a:t> </a:t>
            </a:r>
            <a:r>
              <a:rPr lang="en" dirty="0" err="1"/>
              <a:t>poiščemo</a:t>
            </a:r>
            <a:r>
              <a:rPr lang="en" dirty="0"/>
              <a:t> </a:t>
            </a:r>
            <a:r>
              <a:rPr lang="en" dirty="0" err="1"/>
              <a:t>podobne</a:t>
            </a:r>
            <a:r>
              <a:rPr lang="en" dirty="0"/>
              <a:t> </a:t>
            </a:r>
            <a:r>
              <a:rPr lang="en" dirty="0" err="1"/>
              <a:t>slike</a:t>
            </a:r>
            <a:r>
              <a:rPr lang="en" dirty="0"/>
              <a:t> v </a:t>
            </a:r>
            <a:r>
              <a:rPr lang="en" dirty="0" err="1"/>
              <a:t>bazi</a:t>
            </a:r>
            <a:r>
              <a:rPr lang="en" dirty="0"/>
              <a:t>. </a:t>
            </a:r>
            <a:r>
              <a:rPr lang="en" dirty="0" err="1"/>
              <a:t>Te</a:t>
            </a:r>
            <a:r>
              <a:rPr lang="en" dirty="0"/>
              <a:t> </a:t>
            </a:r>
            <a:r>
              <a:rPr lang="en" dirty="0" err="1"/>
              <a:t>slike</a:t>
            </a:r>
            <a:r>
              <a:rPr lang="en" dirty="0"/>
              <a:t> </a:t>
            </a:r>
            <a:r>
              <a:rPr lang="en" dirty="0" err="1"/>
              <a:t>nato</a:t>
            </a:r>
            <a:r>
              <a:rPr lang="en" dirty="0"/>
              <a:t> </a:t>
            </a:r>
            <a:r>
              <a:rPr lang="en" dirty="0" err="1"/>
              <a:t>prefiltriramo</a:t>
            </a:r>
            <a:r>
              <a:rPr lang="en" dirty="0"/>
              <a:t> z </a:t>
            </a:r>
            <a:r>
              <a:rPr lang="en" dirty="0" err="1"/>
              <a:t>uporabo</a:t>
            </a:r>
            <a:r>
              <a:rPr lang="en" dirty="0"/>
              <a:t> TF-IDF </a:t>
            </a:r>
            <a:r>
              <a:rPr lang="en" dirty="0" err="1"/>
              <a:t>uteži</a:t>
            </a:r>
            <a:r>
              <a:rPr lang="en" dirty="0"/>
              <a:t> in RANSAC </a:t>
            </a:r>
            <a:r>
              <a:rPr lang="en" dirty="0" err="1"/>
              <a:t>geometrično</a:t>
            </a:r>
            <a:r>
              <a:rPr lang="en" dirty="0"/>
              <a:t> </a:t>
            </a:r>
            <a:r>
              <a:rPr lang="en" dirty="0" err="1"/>
              <a:t>verifikacijo</a:t>
            </a:r>
            <a:r>
              <a:rPr lang="en" dirty="0"/>
              <a:t>. Na </a:t>
            </a:r>
            <a:r>
              <a:rPr lang="en" dirty="0" err="1"/>
              <a:t>koncu</a:t>
            </a:r>
            <a:r>
              <a:rPr lang="en" dirty="0"/>
              <a:t> </a:t>
            </a:r>
            <a:r>
              <a:rPr lang="en" dirty="0" err="1"/>
              <a:t>izberemo</a:t>
            </a:r>
            <a:r>
              <a:rPr lang="en" dirty="0"/>
              <a:t> </a:t>
            </a:r>
            <a:r>
              <a:rPr lang="en" dirty="0" err="1"/>
              <a:t>sliko</a:t>
            </a:r>
            <a:r>
              <a:rPr lang="en" dirty="0"/>
              <a:t> </a:t>
            </a:r>
            <a:r>
              <a:rPr lang="en" dirty="0" err="1"/>
              <a:t>iz</a:t>
            </a:r>
            <a:r>
              <a:rPr lang="en" dirty="0"/>
              <a:t> </a:t>
            </a:r>
            <a:r>
              <a:rPr lang="en" dirty="0" err="1"/>
              <a:t>baze</a:t>
            </a:r>
            <a:r>
              <a:rPr lang="en" dirty="0"/>
              <a:t> z </a:t>
            </a:r>
            <a:r>
              <a:rPr lang="en" dirty="0" err="1"/>
              <a:t>največ</a:t>
            </a:r>
            <a:r>
              <a:rPr lang="en" dirty="0"/>
              <a:t> </a:t>
            </a:r>
            <a:r>
              <a:rPr lang="en" dirty="0" err="1"/>
              <a:t>ujemajočih</a:t>
            </a:r>
            <a:r>
              <a:rPr lang="en" dirty="0"/>
              <a:t> </a:t>
            </a:r>
            <a:r>
              <a:rPr lang="en" dirty="0" err="1"/>
              <a:t>ključnih</a:t>
            </a:r>
            <a:r>
              <a:rPr lang="en" dirty="0"/>
              <a:t> </a:t>
            </a:r>
            <a:r>
              <a:rPr lang="en" dirty="0" err="1"/>
              <a:t>točk</a:t>
            </a:r>
            <a:r>
              <a:rPr lang="en" dirty="0"/>
              <a:t> </a:t>
            </a:r>
            <a:r>
              <a:rPr lang="en" dirty="0" err="1"/>
              <a:t>glede</a:t>
            </a:r>
            <a:r>
              <a:rPr lang="en" dirty="0"/>
              <a:t> </a:t>
            </a:r>
            <a:r>
              <a:rPr lang="en" dirty="0" err="1"/>
              <a:t>na</a:t>
            </a:r>
            <a:r>
              <a:rPr lang="en" dirty="0"/>
              <a:t> RANSAC </a:t>
            </a:r>
            <a:r>
              <a:rPr lang="en" dirty="0" err="1"/>
              <a:t>rezultate</a:t>
            </a:r>
            <a:r>
              <a:rPr lang="en" dirty="0"/>
              <a:t>.</a:t>
            </a:r>
            <a:endParaRPr dirty="0"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 tem </a:t>
            </a:r>
            <a:r>
              <a:rPr lang="en" dirty="0" err="1"/>
              <a:t>algoritmom</a:t>
            </a:r>
            <a:r>
              <a:rPr lang="en" dirty="0"/>
              <a:t> </a:t>
            </a:r>
            <a:r>
              <a:rPr lang="en" dirty="0" err="1"/>
              <a:t>lahko</a:t>
            </a:r>
            <a:r>
              <a:rPr lang="en" dirty="0"/>
              <a:t> v </a:t>
            </a:r>
            <a:r>
              <a:rPr lang="en" dirty="0" err="1"/>
              <a:t>manj</a:t>
            </a:r>
            <a:r>
              <a:rPr lang="en" dirty="0"/>
              <a:t> </a:t>
            </a:r>
            <a:r>
              <a:rPr lang="en" dirty="0" err="1"/>
              <a:t>kot</a:t>
            </a:r>
            <a:r>
              <a:rPr lang="en" dirty="0"/>
              <a:t> 300 </a:t>
            </a:r>
            <a:r>
              <a:rPr lang="en" dirty="0" err="1"/>
              <a:t>milisekundah</a:t>
            </a:r>
            <a:r>
              <a:rPr lang="en" dirty="0"/>
              <a:t> </a:t>
            </a:r>
            <a:r>
              <a:rPr lang="en" dirty="0" err="1"/>
              <a:t>prepoznamo</a:t>
            </a:r>
            <a:r>
              <a:rPr lang="en" dirty="0"/>
              <a:t> </a:t>
            </a:r>
            <a:r>
              <a:rPr lang="en" dirty="0" err="1"/>
              <a:t>iskano</a:t>
            </a:r>
            <a:r>
              <a:rPr lang="en" dirty="0"/>
              <a:t> </a:t>
            </a:r>
            <a:r>
              <a:rPr lang="en" dirty="0" err="1"/>
              <a:t>sliko</a:t>
            </a:r>
            <a:r>
              <a:rPr lang="en" dirty="0"/>
              <a:t> </a:t>
            </a:r>
            <a:r>
              <a:rPr lang="en" dirty="0" err="1"/>
              <a:t>iz</a:t>
            </a:r>
            <a:r>
              <a:rPr lang="en" dirty="0"/>
              <a:t> </a:t>
            </a:r>
            <a:r>
              <a:rPr lang="en" dirty="0" err="1"/>
              <a:t>baze</a:t>
            </a:r>
            <a:r>
              <a:rPr lang="en" dirty="0"/>
              <a:t> 20k do 50k </a:t>
            </a:r>
            <a:r>
              <a:rPr lang="en" dirty="0" err="1"/>
              <a:t>slik</a:t>
            </a:r>
            <a:r>
              <a:rPr lang="en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sl-SI" dirty="0"/>
              <a:t>20 do 50k slik je zelo optimistična predpostavka. Zaradi karakteristik slik (printani mediji vs. video vsebine), ki jih zadnje čase vnašamo v sistem, se je naš sistem občutno degradiral in v času v katerem uspe izvesti poizvedbo ter koliko sočasnih uporabnikov uspe poservirati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9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 b="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 b="0" i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600" cy="2618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 b="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endParaRPr dirty="0"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7"/>
            <a:ext cx="8520600" cy="1734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9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 i="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b="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8000" cy="1007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 dirty="0"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8000" cy="42393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 b="0" i="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 dirty="0"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 b="0" i="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7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b="0" i="0" dirty="0">
              <a:latin typeface="Comfortaa Light" pitchFamily="2" charset="0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2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 b="0" i="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 dirty="0"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200" cy="1646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 b="0" i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 dirty="0"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b="0" i="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7"/>
            <a:ext cx="5998800" cy="80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b="0" i="0"/>
            </a:lvl1pPr>
          </a:lstStyle>
          <a:p>
            <a:endParaRPr dirty="0"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b="0" i="0"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EC9F2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 b="0" i="0">
                <a:solidFill>
                  <a:schemeClr val="dk2"/>
                </a:solidFill>
                <a:latin typeface="Comfortaa Light" pitchFamily="2" charset="0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fortaa Light" pitchFamily="2" charset="0"/>
          <a:ea typeface="Comfortaa Light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Comfortaa Light" pitchFamily="2" charset="0"/>
          <a:ea typeface="Comfortaa Light" pitchFamily="2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ctrTitle"/>
          </p:nvPr>
        </p:nvSpPr>
        <p:spPr>
          <a:xfrm>
            <a:off x="3172350" y="2553726"/>
            <a:ext cx="4905600" cy="161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>
                <a:solidFill>
                  <a:schemeClr val="lt1"/>
                </a:solidFill>
                <a:latin typeface="Comfortaa" pitchFamily="2" charset="0"/>
              </a:rPr>
              <a:t>OD 20 TISOČ DO</a:t>
            </a:r>
            <a:endParaRPr sz="4200" dirty="0">
              <a:solidFill>
                <a:schemeClr val="lt1"/>
              </a:solidFill>
              <a:latin typeface="Comfortaa" pitchFamily="2" charset="0"/>
            </a:endParaRPr>
          </a:p>
          <a:p>
            <a:pPr marL="0" lvl="0" indent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 dirty="0">
                <a:solidFill>
                  <a:schemeClr val="lt1"/>
                </a:solidFill>
                <a:latin typeface="Comfortaa" pitchFamily="2" charset="0"/>
              </a:rPr>
              <a:t>20 MILIJONOV</a:t>
            </a:r>
            <a:endParaRPr sz="4200" dirty="0">
              <a:solidFill>
                <a:schemeClr val="lt1"/>
              </a:solidFill>
              <a:latin typeface="Comfortaa" pitchFamily="2" charset="0"/>
            </a:endParaRPr>
          </a:p>
        </p:txBody>
      </p:sp>
      <p:pic>
        <p:nvPicPr>
          <p:cNvPr id="55" name="Shape 55"/>
          <p:cNvPicPr preferRelativeResize="0"/>
          <p:nvPr/>
        </p:nvPicPr>
        <p:blipFill rotWithShape="1">
          <a:blip r:embed="rId3">
            <a:alphaModFix/>
          </a:blip>
          <a:srcRect r="69348"/>
          <a:stretch/>
        </p:blipFill>
        <p:spPr>
          <a:xfrm>
            <a:off x="1074475" y="2260875"/>
            <a:ext cx="1103025" cy="10657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6" name="Shape 56"/>
          <p:cNvCxnSpPr/>
          <p:nvPr/>
        </p:nvCxnSpPr>
        <p:spPr>
          <a:xfrm>
            <a:off x="2767700" y="2067833"/>
            <a:ext cx="0" cy="270720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57" name="Shape 57"/>
          <p:cNvSpPr txBox="1"/>
          <p:nvPr/>
        </p:nvSpPr>
        <p:spPr>
          <a:xfrm>
            <a:off x="643788" y="3556933"/>
            <a:ext cx="1964400" cy="10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err="1">
                <a:solidFill>
                  <a:srgbClr val="FFFFFF"/>
                </a:solidFill>
                <a:latin typeface="Comfortaa Light" pitchFamily="2" charset="0"/>
              </a:rPr>
              <a:t>Klemen</a:t>
            </a:r>
            <a:r>
              <a:rPr lang="en" sz="1100" dirty="0">
                <a:solidFill>
                  <a:srgbClr val="FFFFFF"/>
                </a:solidFill>
                <a:latin typeface="Comfortaa Light" pitchFamily="2" charset="0"/>
              </a:rPr>
              <a:t> </a:t>
            </a:r>
            <a:r>
              <a:rPr lang="en" sz="1100" dirty="0" err="1">
                <a:solidFill>
                  <a:srgbClr val="FFFFFF"/>
                </a:solidFill>
                <a:latin typeface="Comfortaa Light" pitchFamily="2" charset="0"/>
              </a:rPr>
              <a:t>Forstnerič</a:t>
            </a:r>
            <a:r>
              <a:rPr lang="en" sz="1100" dirty="0">
                <a:solidFill>
                  <a:srgbClr val="FFFFFF"/>
                </a:solidFill>
                <a:latin typeface="Comfortaa Light" pitchFamily="2" charset="0"/>
              </a:rPr>
              <a:t>,</a:t>
            </a:r>
            <a:endParaRPr sz="1100" dirty="0">
              <a:solidFill>
                <a:srgbClr val="FFFFFF"/>
              </a:solidFill>
              <a:latin typeface="Comfortaa Light" pitchFamily="2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rgbClr val="FFFFFF"/>
                </a:solidFill>
                <a:latin typeface="Comfortaa Light" pitchFamily="2" charset="0"/>
              </a:rPr>
              <a:t>Rok Ajdnik,</a:t>
            </a:r>
            <a:endParaRPr sz="1100" dirty="0">
              <a:solidFill>
                <a:srgbClr val="FFFFFF"/>
              </a:solidFill>
              <a:latin typeface="Comfortaa Light" pitchFamily="2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 err="1">
                <a:solidFill>
                  <a:srgbClr val="FFFFFF"/>
                </a:solidFill>
                <a:latin typeface="Comfortaa Light" pitchFamily="2" charset="0"/>
              </a:rPr>
              <a:t>Reveel</a:t>
            </a:r>
            <a:r>
              <a:rPr lang="en" sz="1100" dirty="0">
                <a:solidFill>
                  <a:srgbClr val="FFFFFF"/>
                </a:solidFill>
                <a:latin typeface="Comfortaa Light" pitchFamily="2" charset="0"/>
              </a:rPr>
              <a:t> Technologies, Inc.</a:t>
            </a:r>
            <a:endParaRPr sz="1100" dirty="0">
              <a:solidFill>
                <a:srgbClr val="FFFFFF"/>
              </a:solidFill>
              <a:latin typeface="Comfortaa Light" pitchFamily="2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rgbClr val="FFFFFF"/>
              </a:solidFill>
              <a:latin typeface="Comfortaa Light" pitchFamily="2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9E9E">
            <a:alpha val="0"/>
          </a:srgbClr>
        </a:solid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311700" y="4214433"/>
            <a:ext cx="8520600" cy="227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latin typeface="Comfortaa" pitchFamily="2" charset="0"/>
              </a:rPr>
              <a:t>Izzivi</a:t>
            </a:r>
            <a:r>
              <a:rPr lang="en" sz="2400" b="1" dirty="0">
                <a:latin typeface="Comfortaa" pitchFamily="2" charset="0"/>
              </a:rPr>
              <a:t>:</a:t>
            </a:r>
            <a:endParaRPr sz="2400" b="1" dirty="0">
              <a:latin typeface="Comfortaa" pitchFamily="2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" sz="2400" dirty="0" err="1"/>
              <a:t>konsenz</a:t>
            </a:r>
            <a:r>
              <a:rPr lang="en" sz="2400" dirty="0"/>
              <a:t> “Storage” </a:t>
            </a:r>
            <a:r>
              <a:rPr lang="en" sz="2400" dirty="0" err="1"/>
              <a:t>strežnikov</a:t>
            </a:r>
            <a:r>
              <a:rPr lang="en" sz="2400" dirty="0"/>
              <a:t> (Raft)</a:t>
            </a:r>
            <a:endParaRPr sz="24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" sz="2400" dirty="0" err="1"/>
              <a:t>razporejanje</a:t>
            </a:r>
            <a:r>
              <a:rPr lang="en" sz="2400" dirty="0"/>
              <a:t> </a:t>
            </a:r>
            <a:r>
              <a:rPr lang="en" sz="2400" dirty="0" err="1"/>
              <a:t>zahtevkov</a:t>
            </a:r>
            <a:r>
              <a:rPr lang="en" sz="2400" dirty="0"/>
              <a:t> </a:t>
            </a:r>
            <a:r>
              <a:rPr lang="en" sz="2400" dirty="0" err="1"/>
              <a:t>na</a:t>
            </a:r>
            <a:r>
              <a:rPr lang="en" sz="2400" dirty="0"/>
              <a:t> “Query”</a:t>
            </a:r>
            <a:endParaRPr sz="2400" dirty="0"/>
          </a:p>
        </p:txBody>
      </p:sp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lt1"/>
                </a:solidFill>
                <a:latin typeface="Comfortaa" pitchFamily="2" charset="0"/>
              </a:rPr>
              <a:t>“SINGLE POINT OF FAILURE”</a:t>
            </a:r>
            <a:endParaRPr sz="2800" b="1" dirty="0">
              <a:solidFill>
                <a:schemeClr val="lt1"/>
              </a:solidFill>
              <a:latin typeface="Comfortaa" pitchFamily="2" charset="0"/>
            </a:endParaRPr>
          </a:p>
        </p:txBody>
      </p:sp>
      <p:sp>
        <p:nvSpPr>
          <p:cNvPr id="184" name="Shape 184"/>
          <p:cNvSpPr/>
          <p:nvPr/>
        </p:nvSpPr>
        <p:spPr>
          <a:xfrm>
            <a:off x="1150125" y="2165725"/>
            <a:ext cx="1268100" cy="833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Comfortaa Light" pitchFamily="2" charset="0"/>
              </a:rPr>
              <a:t>Aplikacija</a:t>
            </a:r>
            <a:endParaRPr dirty="0">
              <a:latin typeface="Comfortaa Light" pitchFamily="2" charset="0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3320550" y="2078275"/>
            <a:ext cx="902400" cy="47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 Light" pitchFamily="2" charset="0"/>
              </a:rPr>
              <a:t>Q1</a:t>
            </a:r>
            <a:endParaRPr dirty="0">
              <a:latin typeface="Comfortaa Light" pitchFamily="2" charset="0"/>
            </a:endParaRPr>
          </a:p>
        </p:txBody>
      </p:sp>
      <p:cxnSp>
        <p:nvCxnSpPr>
          <p:cNvPr id="186" name="Shape 186"/>
          <p:cNvCxnSpPr>
            <a:stCxn id="184" idx="3"/>
            <a:endCxn id="185" idx="1"/>
          </p:cNvCxnSpPr>
          <p:nvPr/>
        </p:nvCxnSpPr>
        <p:spPr>
          <a:xfrm rot="10800000" flipH="1">
            <a:off x="2418225" y="2317975"/>
            <a:ext cx="902400" cy="264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87" name="Shape 187"/>
          <p:cNvSpPr/>
          <p:nvPr/>
        </p:nvSpPr>
        <p:spPr>
          <a:xfrm>
            <a:off x="5860650" y="1609825"/>
            <a:ext cx="698700" cy="47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 Light" pitchFamily="2" charset="0"/>
              </a:rPr>
              <a:t>S1</a:t>
            </a:r>
            <a:endParaRPr dirty="0">
              <a:latin typeface="Comfortaa Light" pitchFamily="2" charset="0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5860650" y="3506125"/>
            <a:ext cx="698700" cy="47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 Light" pitchFamily="2" charset="0"/>
              </a:rPr>
              <a:t>S4</a:t>
            </a:r>
            <a:endParaRPr dirty="0">
              <a:latin typeface="Comfortaa Light" pitchFamily="2" charset="0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5860650" y="2241925"/>
            <a:ext cx="698700" cy="47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 Light" pitchFamily="2" charset="0"/>
              </a:rPr>
              <a:t>S2</a:t>
            </a:r>
            <a:endParaRPr dirty="0">
              <a:latin typeface="Comfortaa Light" pitchFamily="2" charset="0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5860650" y="2874025"/>
            <a:ext cx="698700" cy="47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 Light" pitchFamily="2" charset="0"/>
              </a:rPr>
              <a:t>S3</a:t>
            </a:r>
            <a:endParaRPr dirty="0">
              <a:latin typeface="Comfortaa Light" pitchFamily="2" charset="0"/>
            </a:endParaRPr>
          </a:p>
        </p:txBody>
      </p:sp>
      <p:cxnSp>
        <p:nvCxnSpPr>
          <p:cNvPr id="191" name="Shape 191"/>
          <p:cNvCxnSpPr>
            <a:stCxn id="185" idx="3"/>
            <a:endCxn id="187" idx="1"/>
          </p:cNvCxnSpPr>
          <p:nvPr/>
        </p:nvCxnSpPr>
        <p:spPr>
          <a:xfrm rot="10800000" flipH="1">
            <a:off x="4222950" y="1849825"/>
            <a:ext cx="1637700" cy="46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92" name="Shape 192"/>
          <p:cNvCxnSpPr>
            <a:stCxn id="185" idx="3"/>
            <a:endCxn id="189" idx="1"/>
          </p:cNvCxnSpPr>
          <p:nvPr/>
        </p:nvCxnSpPr>
        <p:spPr>
          <a:xfrm>
            <a:off x="4222950" y="2318125"/>
            <a:ext cx="1637700" cy="16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93" name="Shape 193"/>
          <p:cNvCxnSpPr>
            <a:stCxn id="185" idx="3"/>
            <a:endCxn id="190" idx="1"/>
          </p:cNvCxnSpPr>
          <p:nvPr/>
        </p:nvCxnSpPr>
        <p:spPr>
          <a:xfrm>
            <a:off x="4222950" y="2318125"/>
            <a:ext cx="1637700" cy="79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94" name="Shape 194"/>
          <p:cNvCxnSpPr>
            <a:stCxn id="185" idx="3"/>
            <a:endCxn id="188" idx="1"/>
          </p:cNvCxnSpPr>
          <p:nvPr/>
        </p:nvCxnSpPr>
        <p:spPr>
          <a:xfrm>
            <a:off x="4222950" y="2318125"/>
            <a:ext cx="1637700" cy="1428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95" name="Shape 195"/>
          <p:cNvSpPr/>
          <p:nvPr/>
        </p:nvSpPr>
        <p:spPr>
          <a:xfrm>
            <a:off x="3320550" y="2710375"/>
            <a:ext cx="902400" cy="47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 Light" pitchFamily="2" charset="0"/>
              </a:rPr>
              <a:t>Q2</a:t>
            </a:r>
            <a:endParaRPr dirty="0">
              <a:latin typeface="Comfortaa Light" pitchFamily="2" charset="0"/>
            </a:endParaRPr>
          </a:p>
        </p:txBody>
      </p:sp>
      <p:cxnSp>
        <p:nvCxnSpPr>
          <p:cNvPr id="196" name="Shape 196"/>
          <p:cNvCxnSpPr>
            <a:stCxn id="184" idx="3"/>
            <a:endCxn id="195" idx="1"/>
          </p:cNvCxnSpPr>
          <p:nvPr/>
        </p:nvCxnSpPr>
        <p:spPr>
          <a:xfrm>
            <a:off x="2418225" y="2582575"/>
            <a:ext cx="902400" cy="367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97" name="Shape 197"/>
          <p:cNvCxnSpPr>
            <a:stCxn id="195" idx="3"/>
            <a:endCxn id="187" idx="1"/>
          </p:cNvCxnSpPr>
          <p:nvPr/>
        </p:nvCxnSpPr>
        <p:spPr>
          <a:xfrm rot="10800000" flipH="1">
            <a:off x="4222950" y="1849825"/>
            <a:ext cx="1637700" cy="1100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98" name="Shape 198"/>
          <p:cNvCxnSpPr>
            <a:stCxn id="195" idx="3"/>
            <a:endCxn id="189" idx="1"/>
          </p:cNvCxnSpPr>
          <p:nvPr/>
        </p:nvCxnSpPr>
        <p:spPr>
          <a:xfrm rot="10800000" flipH="1">
            <a:off x="4222950" y="2481925"/>
            <a:ext cx="1637700" cy="46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99" name="Shape 199"/>
          <p:cNvCxnSpPr>
            <a:stCxn id="195" idx="3"/>
            <a:endCxn id="189" idx="1"/>
          </p:cNvCxnSpPr>
          <p:nvPr/>
        </p:nvCxnSpPr>
        <p:spPr>
          <a:xfrm rot="10800000" flipH="1">
            <a:off x="4222950" y="2481925"/>
            <a:ext cx="1637700" cy="46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00" name="Shape 200"/>
          <p:cNvCxnSpPr>
            <a:stCxn id="195" idx="3"/>
            <a:endCxn id="189" idx="1"/>
          </p:cNvCxnSpPr>
          <p:nvPr/>
        </p:nvCxnSpPr>
        <p:spPr>
          <a:xfrm rot="10800000" flipH="1">
            <a:off x="4222950" y="2481925"/>
            <a:ext cx="1637700" cy="468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01" name="Shape 201"/>
          <p:cNvCxnSpPr>
            <a:stCxn id="195" idx="3"/>
            <a:endCxn id="190" idx="1"/>
          </p:cNvCxnSpPr>
          <p:nvPr/>
        </p:nvCxnSpPr>
        <p:spPr>
          <a:xfrm>
            <a:off x="4222950" y="2950225"/>
            <a:ext cx="1637700" cy="163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202" name="Shape 202"/>
          <p:cNvCxnSpPr>
            <a:stCxn id="195" idx="3"/>
            <a:endCxn id="188" idx="1"/>
          </p:cNvCxnSpPr>
          <p:nvPr/>
        </p:nvCxnSpPr>
        <p:spPr>
          <a:xfrm>
            <a:off x="4222950" y="2950225"/>
            <a:ext cx="1637700" cy="795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03" name="Shape 203"/>
          <p:cNvSpPr/>
          <p:nvPr/>
        </p:nvSpPr>
        <p:spPr>
          <a:xfrm>
            <a:off x="6672750" y="1609825"/>
            <a:ext cx="698700" cy="47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 Light" pitchFamily="2" charset="0"/>
              </a:rPr>
              <a:t>S1</a:t>
            </a:r>
            <a:endParaRPr dirty="0">
              <a:latin typeface="Comfortaa Light" pitchFamily="2" charset="0"/>
            </a:endParaRPr>
          </a:p>
        </p:txBody>
      </p:sp>
      <p:sp>
        <p:nvSpPr>
          <p:cNvPr id="204" name="Shape 204"/>
          <p:cNvSpPr/>
          <p:nvPr/>
        </p:nvSpPr>
        <p:spPr>
          <a:xfrm>
            <a:off x="7484850" y="1609825"/>
            <a:ext cx="698700" cy="47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 Light" pitchFamily="2" charset="0"/>
              </a:rPr>
              <a:t>...</a:t>
            </a:r>
            <a:endParaRPr dirty="0">
              <a:latin typeface="Comfortaa Light" pitchFamily="2" charset="0"/>
            </a:endParaRPr>
          </a:p>
        </p:txBody>
      </p:sp>
      <p:sp>
        <p:nvSpPr>
          <p:cNvPr id="205" name="Shape 205"/>
          <p:cNvSpPr txBox="1"/>
          <p:nvPr/>
        </p:nvSpPr>
        <p:spPr>
          <a:xfrm rot="5400000">
            <a:off x="3640647" y="3341267"/>
            <a:ext cx="4146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 Light" pitchFamily="2" charset="0"/>
              </a:rPr>
              <a:t>...</a:t>
            </a:r>
            <a:endParaRPr dirty="0">
              <a:latin typeface="Comfortaa Light" pitchFamily="2" charset="0"/>
            </a:endParaRPr>
          </a:p>
        </p:txBody>
      </p:sp>
      <p:sp>
        <p:nvSpPr>
          <p:cNvPr id="206" name="Shape 206"/>
          <p:cNvSpPr/>
          <p:nvPr/>
        </p:nvSpPr>
        <p:spPr>
          <a:xfrm>
            <a:off x="6672750" y="2251163"/>
            <a:ext cx="698700" cy="47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 Light" pitchFamily="2" charset="0"/>
              </a:rPr>
              <a:t>S2</a:t>
            </a:r>
            <a:endParaRPr dirty="0">
              <a:latin typeface="Comfortaa Light" pitchFamily="2" charset="0"/>
            </a:endParaRPr>
          </a:p>
        </p:txBody>
      </p:sp>
      <p:sp>
        <p:nvSpPr>
          <p:cNvPr id="207" name="Shape 207"/>
          <p:cNvSpPr/>
          <p:nvPr/>
        </p:nvSpPr>
        <p:spPr>
          <a:xfrm>
            <a:off x="7484850" y="2251163"/>
            <a:ext cx="698700" cy="47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 Light" pitchFamily="2" charset="0"/>
              </a:rPr>
              <a:t>...</a:t>
            </a:r>
            <a:endParaRPr dirty="0">
              <a:latin typeface="Comfortaa Light" pitchFamily="2" charset="0"/>
            </a:endParaRPr>
          </a:p>
        </p:txBody>
      </p:sp>
      <p:sp>
        <p:nvSpPr>
          <p:cNvPr id="208" name="Shape 208"/>
          <p:cNvSpPr/>
          <p:nvPr/>
        </p:nvSpPr>
        <p:spPr>
          <a:xfrm>
            <a:off x="6672750" y="2874025"/>
            <a:ext cx="698700" cy="47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 Light" pitchFamily="2" charset="0"/>
              </a:rPr>
              <a:t>S3</a:t>
            </a:r>
            <a:endParaRPr dirty="0">
              <a:latin typeface="Comfortaa Light" pitchFamily="2" charset="0"/>
            </a:endParaRPr>
          </a:p>
        </p:txBody>
      </p:sp>
      <p:sp>
        <p:nvSpPr>
          <p:cNvPr id="209" name="Shape 209"/>
          <p:cNvSpPr/>
          <p:nvPr/>
        </p:nvSpPr>
        <p:spPr>
          <a:xfrm>
            <a:off x="7484850" y="2874025"/>
            <a:ext cx="698700" cy="47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 Light" pitchFamily="2" charset="0"/>
              </a:rPr>
              <a:t>...</a:t>
            </a:r>
            <a:endParaRPr dirty="0">
              <a:latin typeface="Comfortaa Light" pitchFamily="2" charset="0"/>
            </a:endParaRPr>
          </a:p>
        </p:txBody>
      </p:sp>
      <p:sp>
        <p:nvSpPr>
          <p:cNvPr id="210" name="Shape 210"/>
          <p:cNvSpPr/>
          <p:nvPr/>
        </p:nvSpPr>
        <p:spPr>
          <a:xfrm>
            <a:off x="6672750" y="3506125"/>
            <a:ext cx="698700" cy="47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 Light" pitchFamily="2" charset="0"/>
              </a:rPr>
              <a:t>S4</a:t>
            </a:r>
            <a:endParaRPr dirty="0">
              <a:latin typeface="Comfortaa Light" pitchFamily="2" charset="0"/>
            </a:endParaRPr>
          </a:p>
        </p:txBody>
      </p:sp>
      <p:sp>
        <p:nvSpPr>
          <p:cNvPr id="211" name="Shape 211"/>
          <p:cNvSpPr/>
          <p:nvPr/>
        </p:nvSpPr>
        <p:spPr>
          <a:xfrm>
            <a:off x="7484850" y="3506125"/>
            <a:ext cx="698700" cy="47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 Light" pitchFamily="2" charset="0"/>
              </a:rPr>
              <a:t>...</a:t>
            </a:r>
            <a:endParaRPr dirty="0">
              <a:latin typeface="Comfortaa Light" pitchFamily="2" charset="0"/>
            </a:endParaRPr>
          </a:p>
        </p:txBody>
      </p:sp>
      <p:sp>
        <p:nvSpPr>
          <p:cNvPr id="212" name="Shape 212"/>
          <p:cNvSpPr txBox="1"/>
          <p:nvPr/>
        </p:nvSpPr>
        <p:spPr>
          <a:xfrm rot="5400000">
            <a:off x="6078897" y="4137017"/>
            <a:ext cx="4146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 Light" pitchFamily="2" charset="0"/>
              </a:rPr>
              <a:t>...</a:t>
            </a:r>
            <a:endParaRPr dirty="0">
              <a:latin typeface="Comfortaa Light" pitchFamily="2" charset="0"/>
            </a:endParaRPr>
          </a:p>
        </p:txBody>
      </p:sp>
      <p:sp>
        <p:nvSpPr>
          <p:cNvPr id="213" name="Shape 213"/>
          <p:cNvSpPr txBox="1"/>
          <p:nvPr/>
        </p:nvSpPr>
        <p:spPr>
          <a:xfrm rot="5400000">
            <a:off x="6917097" y="4137017"/>
            <a:ext cx="414600" cy="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 Light" pitchFamily="2" charset="0"/>
              </a:rPr>
              <a:t>...</a:t>
            </a:r>
            <a:endParaRPr dirty="0">
              <a:latin typeface="Comfortaa Light" pitchFamily="2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9E9E">
            <a:alpha val="0"/>
          </a:srgbClr>
        </a:solidFill>
        <a:effectLst/>
      </p:bgPr>
    </p:bg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title"/>
          </p:nvPr>
        </p:nvSpPr>
        <p:spPr>
          <a:xfrm>
            <a:off x="311700" y="1856733"/>
            <a:ext cx="8520600" cy="267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" sz="2400" dirty="0" err="1"/>
              <a:t>Profiliranje</a:t>
            </a:r>
            <a:r>
              <a:rPr lang="en" sz="2400" dirty="0"/>
              <a:t> </a:t>
            </a:r>
            <a:r>
              <a:rPr lang="en" sz="2400" dirty="0" err="1"/>
              <a:t>algoritma</a:t>
            </a:r>
            <a:r>
              <a:rPr lang="en" sz="2400" dirty="0"/>
              <a:t> </a:t>
            </a:r>
            <a:r>
              <a:rPr lang="en" sz="2400" dirty="0" err="1"/>
              <a:t>za</a:t>
            </a:r>
            <a:r>
              <a:rPr lang="en" sz="2400" dirty="0"/>
              <a:t> </a:t>
            </a:r>
            <a:r>
              <a:rPr lang="en" sz="2400" dirty="0" err="1"/>
              <a:t>prepoznavo</a:t>
            </a:r>
            <a:r>
              <a:rPr lang="en" sz="2400" dirty="0"/>
              <a:t> (RANSAC → GC-RANSAC)</a:t>
            </a:r>
            <a:endParaRPr sz="24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" sz="2400" dirty="0" err="1"/>
              <a:t>Predpomnjenje</a:t>
            </a:r>
            <a:r>
              <a:rPr lang="en" sz="2400" dirty="0"/>
              <a:t> (</a:t>
            </a:r>
            <a:r>
              <a:rPr lang="en" sz="2400" dirty="0" err="1"/>
              <a:t>percepcijske</a:t>
            </a:r>
            <a:r>
              <a:rPr lang="en" sz="2400" dirty="0"/>
              <a:t> </a:t>
            </a:r>
            <a:r>
              <a:rPr lang="en" sz="2400" dirty="0" err="1"/>
              <a:t>zgoščevalne</a:t>
            </a:r>
            <a:r>
              <a:rPr lang="en" sz="2400" dirty="0"/>
              <a:t> </a:t>
            </a:r>
            <a:r>
              <a:rPr lang="en" sz="2400" dirty="0" err="1"/>
              <a:t>funkcije</a:t>
            </a:r>
            <a:r>
              <a:rPr lang="en" sz="2400" dirty="0"/>
              <a:t>)</a:t>
            </a:r>
            <a:endParaRPr sz="2400" dirty="0"/>
          </a:p>
        </p:txBody>
      </p:sp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lt1"/>
                </a:solidFill>
                <a:latin typeface="Comfortaa" pitchFamily="2" charset="0"/>
              </a:rPr>
              <a:t>IZBOLJŠAVE</a:t>
            </a:r>
            <a:endParaRPr sz="2800" b="1" dirty="0">
              <a:solidFill>
                <a:schemeClr val="lt1"/>
              </a:solidFill>
              <a:latin typeface="Comfortaa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ctrTitle"/>
          </p:nvPr>
        </p:nvSpPr>
        <p:spPr>
          <a:xfrm>
            <a:off x="1758750" y="2747400"/>
            <a:ext cx="5626500" cy="136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>
                <a:solidFill>
                  <a:schemeClr val="lt1"/>
                </a:solidFill>
                <a:latin typeface="Comfortaa" pitchFamily="2" charset="0"/>
              </a:rPr>
              <a:t>VPRAŠANJA?</a:t>
            </a:r>
            <a:endParaRPr b="1" dirty="0">
              <a:solidFill>
                <a:schemeClr val="lt1"/>
              </a:solidFill>
              <a:latin typeface="Comfortaa" pitchFamily="2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9E9E">
            <a:alpha val="0"/>
          </a:srgbClr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Shape 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4775" y="2908233"/>
            <a:ext cx="4379234" cy="399102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lt1"/>
                </a:solidFill>
                <a:latin typeface="Comfortaa" pitchFamily="2" charset="0"/>
              </a:rPr>
              <a:t>KAJ JE REVEEL?</a:t>
            </a:r>
            <a:endParaRPr sz="2800" b="1" dirty="0">
              <a:solidFill>
                <a:schemeClr val="lt1"/>
              </a:solidFill>
              <a:latin typeface="Comfortaa" pitchFamily="2" charset="0"/>
            </a:endParaRPr>
          </a:p>
        </p:txBody>
      </p:sp>
      <p:grpSp>
        <p:nvGrpSpPr>
          <p:cNvPr id="64" name="Shape 64"/>
          <p:cNvGrpSpPr/>
          <p:nvPr/>
        </p:nvGrpSpPr>
        <p:grpSpPr>
          <a:xfrm>
            <a:off x="426625" y="1593700"/>
            <a:ext cx="4886575" cy="4533367"/>
            <a:chOff x="426625" y="1593700"/>
            <a:chExt cx="4886575" cy="4533367"/>
          </a:xfrm>
        </p:grpSpPr>
        <p:sp>
          <p:nvSpPr>
            <p:cNvPr id="65" name="Shape 65"/>
            <p:cNvSpPr txBox="1"/>
            <p:nvPr/>
          </p:nvSpPr>
          <p:spPr>
            <a:xfrm>
              <a:off x="1485800" y="1593700"/>
              <a:ext cx="31272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 err="1">
                  <a:latin typeface="Comfortaa Light" pitchFamily="2" charset="0"/>
                </a:rPr>
                <a:t>Sprejeti</a:t>
              </a:r>
              <a:r>
                <a:rPr lang="en" sz="1800" dirty="0">
                  <a:latin typeface="Comfortaa Light" pitchFamily="2" charset="0"/>
                </a:rPr>
                <a:t> v </a:t>
              </a:r>
              <a:r>
                <a:rPr lang="en" sz="1800" dirty="0" err="1">
                  <a:latin typeface="Comfortaa Light" pitchFamily="2" charset="0"/>
                </a:rPr>
                <a:t>pospeševalnik</a:t>
              </a:r>
              <a:endParaRPr sz="1800" dirty="0">
                <a:latin typeface="Comfortaa Light" pitchFamily="2" charset="0"/>
              </a:endParaRPr>
            </a:p>
          </p:txBody>
        </p:sp>
        <p:sp>
          <p:nvSpPr>
            <p:cNvPr id="66" name="Shape 66"/>
            <p:cNvSpPr txBox="1"/>
            <p:nvPr/>
          </p:nvSpPr>
          <p:spPr>
            <a:xfrm>
              <a:off x="1485800" y="2840267"/>
              <a:ext cx="34215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latin typeface="Comfortaa Light" pitchFamily="2" charset="0"/>
                </a:rPr>
                <a:t>$175k </a:t>
              </a:r>
              <a:r>
                <a:rPr lang="en" sz="1800" dirty="0" err="1">
                  <a:latin typeface="Comfortaa Light" pitchFamily="2" charset="0"/>
                </a:rPr>
                <a:t>prva</a:t>
              </a:r>
              <a:r>
                <a:rPr lang="en" sz="1800" dirty="0">
                  <a:latin typeface="Comfortaa Light" pitchFamily="2" charset="0"/>
                </a:rPr>
                <a:t> </a:t>
              </a:r>
              <a:r>
                <a:rPr lang="en" sz="1800" dirty="0" err="1">
                  <a:latin typeface="Comfortaa Light" pitchFamily="2" charset="0"/>
                </a:rPr>
                <a:t>runda</a:t>
              </a:r>
              <a:r>
                <a:rPr lang="en" sz="1800" dirty="0">
                  <a:latin typeface="Comfortaa Light" pitchFamily="2" charset="0"/>
                </a:rPr>
                <a:t> </a:t>
              </a:r>
              <a:r>
                <a:rPr lang="en" sz="1800" dirty="0" err="1">
                  <a:latin typeface="Comfortaa Light" pitchFamily="2" charset="0"/>
                </a:rPr>
                <a:t>investicij</a:t>
              </a:r>
              <a:endParaRPr sz="1800" dirty="0">
                <a:latin typeface="Comfortaa Light" pitchFamily="2" charset="0"/>
              </a:endParaRPr>
            </a:p>
          </p:txBody>
        </p:sp>
        <p:sp>
          <p:nvSpPr>
            <p:cNvPr id="67" name="Shape 67"/>
            <p:cNvSpPr txBox="1"/>
            <p:nvPr/>
          </p:nvSpPr>
          <p:spPr>
            <a:xfrm>
              <a:off x="1485800" y="4167633"/>
              <a:ext cx="38274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latin typeface="Comfortaa Light" pitchFamily="2" charset="0"/>
                </a:rPr>
                <a:t>$2.2M </a:t>
              </a:r>
              <a:r>
                <a:rPr lang="en" sz="1800" dirty="0" err="1">
                  <a:latin typeface="Comfortaa Light" pitchFamily="2" charset="0"/>
                </a:rPr>
                <a:t>druga</a:t>
              </a:r>
              <a:r>
                <a:rPr lang="en" sz="1800" dirty="0">
                  <a:latin typeface="Comfortaa Light" pitchFamily="2" charset="0"/>
                </a:rPr>
                <a:t> </a:t>
              </a:r>
              <a:r>
                <a:rPr lang="en" sz="1800" dirty="0" err="1">
                  <a:latin typeface="Comfortaa Light" pitchFamily="2" charset="0"/>
                </a:rPr>
                <a:t>runda</a:t>
              </a:r>
              <a:r>
                <a:rPr lang="en" sz="1800" dirty="0">
                  <a:latin typeface="Comfortaa Light" pitchFamily="2" charset="0"/>
                </a:rPr>
                <a:t> </a:t>
              </a:r>
              <a:r>
                <a:rPr lang="en" sz="1800" dirty="0" err="1">
                  <a:latin typeface="Comfortaa Light" pitchFamily="2" charset="0"/>
                </a:rPr>
                <a:t>investicij</a:t>
              </a:r>
              <a:endParaRPr sz="1800" dirty="0">
                <a:latin typeface="Comfortaa Light" pitchFamily="2" charset="0"/>
              </a:endParaRPr>
            </a:p>
          </p:txBody>
        </p:sp>
        <p:sp>
          <p:nvSpPr>
            <p:cNvPr id="68" name="Shape 68"/>
            <p:cNvSpPr txBox="1"/>
            <p:nvPr/>
          </p:nvSpPr>
          <p:spPr>
            <a:xfrm>
              <a:off x="1485800" y="5563367"/>
              <a:ext cx="3020100" cy="563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800" dirty="0">
                  <a:latin typeface="Comfortaa Light" pitchFamily="2" charset="0"/>
                </a:rPr>
                <a:t>16 </a:t>
              </a:r>
              <a:r>
                <a:rPr lang="en" sz="1800" dirty="0" err="1">
                  <a:latin typeface="Comfortaa Light" pitchFamily="2" charset="0"/>
                </a:rPr>
                <a:t>zaposlenih</a:t>
              </a:r>
              <a:r>
                <a:rPr lang="en" sz="1800" dirty="0">
                  <a:latin typeface="Comfortaa Light" pitchFamily="2" charset="0"/>
                </a:rPr>
                <a:t>, 25+ </a:t>
              </a:r>
              <a:r>
                <a:rPr lang="en" sz="1800" dirty="0" err="1">
                  <a:latin typeface="Comfortaa Light" pitchFamily="2" charset="0"/>
                </a:rPr>
                <a:t>revij</a:t>
              </a:r>
              <a:endParaRPr sz="1800" dirty="0">
                <a:latin typeface="Comfortaa Light" pitchFamily="2" charset="0"/>
              </a:endParaRPr>
            </a:p>
          </p:txBody>
        </p:sp>
        <p:sp>
          <p:nvSpPr>
            <p:cNvPr id="69" name="Shape 69"/>
            <p:cNvSpPr txBox="1"/>
            <p:nvPr/>
          </p:nvSpPr>
          <p:spPr>
            <a:xfrm>
              <a:off x="426625" y="1648750"/>
              <a:ext cx="9030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mfortaa" pitchFamily="2" charset="0"/>
                </a:rPr>
                <a:t>Feb. ‘14</a:t>
              </a:r>
              <a:endParaRPr b="1" dirty="0">
                <a:latin typeface="Comfortaa" pitchFamily="2" charset="0"/>
              </a:endParaRPr>
            </a:p>
          </p:txBody>
        </p:sp>
        <p:sp>
          <p:nvSpPr>
            <p:cNvPr id="70" name="Shape 70"/>
            <p:cNvSpPr/>
            <p:nvPr/>
          </p:nvSpPr>
          <p:spPr>
            <a:xfrm>
              <a:off x="1309225" y="1784300"/>
              <a:ext cx="96600" cy="981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omfortaa Light" pitchFamily="2" charset="0"/>
              </a:endParaRPr>
            </a:p>
          </p:txBody>
        </p:sp>
        <p:sp>
          <p:nvSpPr>
            <p:cNvPr id="71" name="Shape 71"/>
            <p:cNvSpPr/>
            <p:nvPr/>
          </p:nvSpPr>
          <p:spPr>
            <a:xfrm>
              <a:off x="1309225" y="3019873"/>
              <a:ext cx="96600" cy="981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omfortaa Light" pitchFamily="2" charset="0"/>
              </a:endParaRPr>
            </a:p>
          </p:txBody>
        </p:sp>
        <p:sp>
          <p:nvSpPr>
            <p:cNvPr id="72" name="Shape 72"/>
            <p:cNvSpPr/>
            <p:nvPr/>
          </p:nvSpPr>
          <p:spPr>
            <a:xfrm>
              <a:off x="1309225" y="4363427"/>
              <a:ext cx="96600" cy="981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omfortaa Light" pitchFamily="2" charset="0"/>
              </a:endParaRPr>
            </a:p>
          </p:txBody>
        </p:sp>
        <p:sp>
          <p:nvSpPr>
            <p:cNvPr id="73" name="Shape 73"/>
            <p:cNvSpPr/>
            <p:nvPr/>
          </p:nvSpPr>
          <p:spPr>
            <a:xfrm>
              <a:off x="1309225" y="5761924"/>
              <a:ext cx="96600" cy="98100"/>
            </a:xfrm>
            <a:prstGeom prst="ellipse">
              <a:avLst/>
            </a:prstGeom>
            <a:solidFill>
              <a:srgbClr val="000000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latin typeface="Comfortaa Light" pitchFamily="2" charset="0"/>
              </a:endParaRPr>
            </a:p>
          </p:txBody>
        </p:sp>
        <p:cxnSp>
          <p:nvCxnSpPr>
            <p:cNvPr id="74" name="Shape 74"/>
            <p:cNvCxnSpPr>
              <a:stCxn id="70" idx="4"/>
              <a:endCxn id="71" idx="0"/>
            </p:cNvCxnSpPr>
            <p:nvPr/>
          </p:nvCxnSpPr>
          <p:spPr>
            <a:xfrm>
              <a:off x="1357525" y="1882400"/>
              <a:ext cx="0" cy="1137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5" name="Shape 75"/>
            <p:cNvCxnSpPr>
              <a:stCxn id="71" idx="4"/>
              <a:endCxn id="72" idx="0"/>
            </p:cNvCxnSpPr>
            <p:nvPr/>
          </p:nvCxnSpPr>
          <p:spPr>
            <a:xfrm>
              <a:off x="1357525" y="3117973"/>
              <a:ext cx="0" cy="1245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76" name="Shape 76"/>
            <p:cNvCxnSpPr>
              <a:stCxn id="72" idx="4"/>
              <a:endCxn id="73" idx="0"/>
            </p:cNvCxnSpPr>
            <p:nvPr/>
          </p:nvCxnSpPr>
          <p:spPr>
            <a:xfrm>
              <a:off x="1357525" y="4461527"/>
              <a:ext cx="0" cy="13005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77" name="Shape 77"/>
            <p:cNvSpPr txBox="1"/>
            <p:nvPr/>
          </p:nvSpPr>
          <p:spPr>
            <a:xfrm>
              <a:off x="426625" y="2851083"/>
              <a:ext cx="9030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mfortaa" pitchFamily="2" charset="0"/>
                </a:rPr>
                <a:t>Avg. ‘14</a:t>
              </a:r>
              <a:endParaRPr b="1" dirty="0">
                <a:latin typeface="Comfortaa" pitchFamily="2" charset="0"/>
              </a:endParaRPr>
            </a:p>
          </p:txBody>
        </p:sp>
        <p:sp>
          <p:nvSpPr>
            <p:cNvPr id="78" name="Shape 78"/>
            <p:cNvSpPr txBox="1"/>
            <p:nvPr/>
          </p:nvSpPr>
          <p:spPr>
            <a:xfrm>
              <a:off x="426625" y="4185667"/>
              <a:ext cx="9030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mfortaa" pitchFamily="2" charset="0"/>
                </a:rPr>
                <a:t>Jan. ‘16</a:t>
              </a:r>
              <a:endParaRPr b="1" dirty="0">
                <a:latin typeface="Comfortaa" pitchFamily="2" charset="0"/>
              </a:endParaRPr>
            </a:p>
          </p:txBody>
        </p:sp>
        <p:sp>
          <p:nvSpPr>
            <p:cNvPr id="79" name="Shape 79"/>
            <p:cNvSpPr txBox="1"/>
            <p:nvPr/>
          </p:nvSpPr>
          <p:spPr>
            <a:xfrm>
              <a:off x="426625" y="5594067"/>
              <a:ext cx="903000" cy="453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 dirty="0">
                  <a:latin typeface="Comfortaa" pitchFamily="2" charset="0"/>
                </a:rPr>
                <a:t>Mar. ‘18</a:t>
              </a:r>
              <a:endParaRPr b="1" dirty="0">
                <a:latin typeface="Comfortaa" pitchFamily="2" charset="0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9E9E">
            <a:alpha val="0"/>
          </a:srgbClr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 l="23137" r="42111"/>
          <a:stretch/>
        </p:blipFill>
        <p:spPr>
          <a:xfrm>
            <a:off x="5919650" y="0"/>
            <a:ext cx="322435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l="50905" r="21003"/>
          <a:stretch/>
        </p:blipFill>
        <p:spPr>
          <a:xfrm>
            <a:off x="0" y="0"/>
            <a:ext cx="2803451" cy="6858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Shape 86"/>
          <p:cNvPicPr preferRelativeResize="0"/>
          <p:nvPr/>
        </p:nvPicPr>
        <p:blipFill rotWithShape="1">
          <a:blip r:embed="rId5">
            <a:alphaModFix/>
          </a:blip>
          <a:srcRect l="28401" r="38721"/>
          <a:stretch/>
        </p:blipFill>
        <p:spPr>
          <a:xfrm>
            <a:off x="2803450" y="0"/>
            <a:ext cx="3116201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515567"/>
            <a:ext cx="8520600" cy="41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 b="1" dirty="0">
                <a:solidFill>
                  <a:srgbClr val="FFFFFF"/>
                </a:solidFill>
                <a:latin typeface="Comfortaa" pitchFamily="2" charset="0"/>
              </a:rPr>
              <a:t>ZAČETKI</a:t>
            </a:r>
            <a:endParaRPr sz="3600" b="1" dirty="0">
              <a:solidFill>
                <a:srgbClr val="FFFFFF"/>
              </a:solidFill>
              <a:latin typeface="Comfortaa" pitchFamily="2" charset="0"/>
            </a:endParaRPr>
          </a:p>
        </p:txBody>
      </p:sp>
      <p:sp>
        <p:nvSpPr>
          <p:cNvPr id="88" name="Shape 88"/>
          <p:cNvSpPr txBox="1"/>
          <p:nvPr/>
        </p:nvSpPr>
        <p:spPr>
          <a:xfrm rot="1312037">
            <a:off x="129835" y="5356875"/>
            <a:ext cx="1598838" cy="689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Comfortaa Light" pitchFamily="2" charset="0"/>
              </a:rPr>
              <a:t>UPORABNIŠKI </a:t>
            </a:r>
            <a:endParaRPr dirty="0">
              <a:solidFill>
                <a:srgbClr val="FFFFFF"/>
              </a:solidFill>
              <a:latin typeface="Comfortaa Light" pitchFamily="2" charset="0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Comfortaa Light" pitchFamily="2" charset="0"/>
              </a:rPr>
              <a:t>VMESNIK</a:t>
            </a:r>
            <a:endParaRPr dirty="0">
              <a:solidFill>
                <a:srgbClr val="FFFFFF"/>
              </a:solidFill>
              <a:latin typeface="Comfortaa Light" pitchFamily="2" charset="0"/>
            </a:endParaRPr>
          </a:p>
        </p:txBody>
      </p:sp>
      <p:sp>
        <p:nvSpPr>
          <p:cNvPr id="89" name="Shape 89"/>
          <p:cNvSpPr txBox="1"/>
          <p:nvPr/>
        </p:nvSpPr>
        <p:spPr>
          <a:xfrm rot="-3580574">
            <a:off x="3138319" y="4636883"/>
            <a:ext cx="3473063" cy="399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Comfortaa Light" pitchFamily="2" charset="0"/>
              </a:rPr>
              <a:t>AVDIO PREPOZNAVA</a:t>
            </a:r>
            <a:endParaRPr sz="1800" dirty="0">
              <a:solidFill>
                <a:srgbClr val="FFFFFF"/>
              </a:solidFill>
              <a:latin typeface="Comfortaa Light" pitchFamily="2" charset="0"/>
            </a:endParaRPr>
          </a:p>
        </p:txBody>
      </p:sp>
      <p:sp>
        <p:nvSpPr>
          <p:cNvPr id="90" name="Shape 90"/>
          <p:cNvSpPr txBox="1"/>
          <p:nvPr/>
        </p:nvSpPr>
        <p:spPr>
          <a:xfrm>
            <a:off x="6029425" y="2002567"/>
            <a:ext cx="3004800" cy="9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Comfortaa Light" pitchFamily="2" charset="0"/>
              </a:rPr>
              <a:t>VIDEO</a:t>
            </a:r>
            <a:endParaRPr sz="1800" dirty="0">
              <a:solidFill>
                <a:srgbClr val="FFFFFF"/>
              </a:solidFill>
              <a:latin typeface="Comfortaa Light" pitchFamily="2" charset="0"/>
            </a:endParaRPr>
          </a:p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>
                <a:solidFill>
                  <a:srgbClr val="FFFFFF"/>
                </a:solidFill>
                <a:latin typeface="Comfortaa Light" pitchFamily="2" charset="0"/>
              </a:rPr>
              <a:t>PREPOZNAVA</a:t>
            </a:r>
            <a:endParaRPr sz="1800" dirty="0">
              <a:solidFill>
                <a:srgbClr val="FFFFFF"/>
              </a:solidFill>
              <a:latin typeface="Comfortaa Ligh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9E9E">
            <a:alpha val="0"/>
          </a:srgbClr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lt1"/>
                </a:solidFill>
                <a:latin typeface="Comfortaa" pitchFamily="2" charset="0"/>
              </a:rPr>
              <a:t>DIGITALNI VODNI ŽIG</a:t>
            </a:r>
            <a:endParaRPr sz="2800" b="1" dirty="0">
              <a:solidFill>
                <a:schemeClr val="lt1"/>
              </a:solidFill>
              <a:latin typeface="Comfortaa" pitchFamily="2" charset="0"/>
            </a:endParaRPr>
          </a:p>
        </p:txBody>
      </p:sp>
      <p:grpSp>
        <p:nvGrpSpPr>
          <p:cNvPr id="96" name="Shape 96"/>
          <p:cNvGrpSpPr/>
          <p:nvPr/>
        </p:nvGrpSpPr>
        <p:grpSpPr>
          <a:xfrm>
            <a:off x="498050" y="1917067"/>
            <a:ext cx="8060725" cy="3870933"/>
            <a:chOff x="498050" y="1917067"/>
            <a:chExt cx="8060725" cy="3870933"/>
          </a:xfrm>
        </p:grpSpPr>
        <p:pic>
          <p:nvPicPr>
            <p:cNvPr id="97" name="Shape 9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45452" y="3110107"/>
              <a:ext cx="1601299" cy="10570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8" name="Shape 98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98050" y="2223933"/>
              <a:ext cx="1696298" cy="98602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9" name="Shape 9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968828" y="2426765"/>
              <a:ext cx="2038722" cy="1345759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0" name="Shape 100"/>
            <p:cNvCxnSpPr/>
            <p:nvPr/>
          </p:nvCxnSpPr>
          <p:spPr>
            <a:xfrm rot="10800000" flipH="1">
              <a:off x="4714150" y="3187700"/>
              <a:ext cx="629700" cy="179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01" name="Shape 101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093025" y="2550343"/>
              <a:ext cx="2038725" cy="118506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Shape 10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6391625" y="1917067"/>
              <a:ext cx="2167150" cy="21671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Shape 103"/>
            <p:cNvSpPr/>
            <p:nvPr/>
          </p:nvSpPr>
          <p:spPr>
            <a:xfrm>
              <a:off x="3513075" y="2811300"/>
              <a:ext cx="63300" cy="696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1"/>
                </a:solidFill>
                <a:latin typeface="Comfortaa Light" pitchFamily="2" charset="0"/>
              </a:endParaRPr>
            </a:p>
          </p:txBody>
        </p:sp>
        <p:sp>
          <p:nvSpPr>
            <p:cNvPr id="104" name="Shape 104"/>
            <p:cNvSpPr/>
            <p:nvPr/>
          </p:nvSpPr>
          <p:spPr>
            <a:xfrm>
              <a:off x="3436875" y="3497150"/>
              <a:ext cx="63300" cy="696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1"/>
                </a:solidFill>
                <a:latin typeface="Comfortaa Light" pitchFamily="2" charset="0"/>
              </a:endParaRPr>
            </a:p>
          </p:txBody>
        </p:sp>
        <p:cxnSp>
          <p:nvCxnSpPr>
            <p:cNvPr id="105" name="Shape 105"/>
            <p:cNvCxnSpPr>
              <a:stCxn id="103" idx="2"/>
            </p:cNvCxnSpPr>
            <p:nvPr/>
          </p:nvCxnSpPr>
          <p:spPr>
            <a:xfrm rot="10800000">
              <a:off x="1833975" y="2846100"/>
              <a:ext cx="16791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6" name="Shape 106"/>
            <p:cNvCxnSpPr>
              <a:stCxn id="104" idx="2"/>
            </p:cNvCxnSpPr>
            <p:nvPr/>
          </p:nvCxnSpPr>
          <p:spPr>
            <a:xfrm rot="10800000">
              <a:off x="1760175" y="3531950"/>
              <a:ext cx="16767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07" name="Shape 107"/>
            <p:cNvSpPr/>
            <p:nvPr/>
          </p:nvSpPr>
          <p:spPr>
            <a:xfrm>
              <a:off x="6572075" y="3160477"/>
              <a:ext cx="63300" cy="69600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>
                <a:solidFill>
                  <a:schemeClr val="accent1"/>
                </a:solidFill>
                <a:latin typeface="Comfortaa Light" pitchFamily="2" charset="0"/>
              </a:endParaRPr>
            </a:p>
          </p:txBody>
        </p:sp>
        <p:cxnSp>
          <p:nvCxnSpPr>
            <p:cNvPr id="108" name="Shape 108"/>
            <p:cNvCxnSpPr>
              <a:stCxn id="107" idx="2"/>
            </p:cNvCxnSpPr>
            <p:nvPr/>
          </p:nvCxnSpPr>
          <p:spPr>
            <a:xfrm rot="10800000">
              <a:off x="5330675" y="3194977"/>
              <a:ext cx="1241400" cy="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9" name="Shape 109"/>
            <p:cNvCxnSpPr/>
            <p:nvPr/>
          </p:nvCxnSpPr>
          <p:spPr>
            <a:xfrm rot="10800000">
              <a:off x="4700975" y="3008500"/>
              <a:ext cx="629700" cy="179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110" name="Shape 110"/>
            <p:cNvSpPr txBox="1"/>
            <p:nvPr/>
          </p:nvSpPr>
          <p:spPr>
            <a:xfrm>
              <a:off x="745400" y="4728467"/>
              <a:ext cx="1601400" cy="763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Comfortaa Light" pitchFamily="2" charset="0"/>
                </a:rPr>
                <a:t>ORIGINALNA VSEBINA</a:t>
              </a:r>
              <a:endParaRPr dirty="0">
                <a:latin typeface="Comfortaa Light" pitchFamily="2" charset="0"/>
              </a:endParaRPr>
            </a:p>
          </p:txBody>
        </p:sp>
        <p:sp>
          <p:nvSpPr>
            <p:cNvPr id="111" name="Shape 111"/>
            <p:cNvSpPr txBox="1"/>
            <p:nvPr/>
          </p:nvSpPr>
          <p:spPr>
            <a:xfrm>
              <a:off x="3311675" y="4757500"/>
              <a:ext cx="1601400" cy="103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Comfortaa Light" pitchFamily="2" charset="0"/>
                </a:rPr>
                <a:t>DODAJANJE DIGITALNEGA ŽIGA</a:t>
              </a:r>
              <a:endParaRPr dirty="0">
                <a:latin typeface="Comfortaa Light" pitchFamily="2" charset="0"/>
              </a:endParaRPr>
            </a:p>
          </p:txBody>
        </p:sp>
        <p:sp>
          <p:nvSpPr>
            <p:cNvPr id="112" name="Shape 112"/>
            <p:cNvSpPr txBox="1"/>
            <p:nvPr/>
          </p:nvSpPr>
          <p:spPr>
            <a:xfrm>
              <a:off x="6706635" y="4757500"/>
              <a:ext cx="1601400" cy="103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>
                  <a:latin typeface="Comfortaa Light" pitchFamily="2" charset="0"/>
                </a:rPr>
                <a:t>VSEBINA Z NEOPAZNIM ŽIGOM</a:t>
              </a:r>
              <a:endParaRPr dirty="0">
                <a:latin typeface="Comfortaa Light" pitchFamily="2" charset="0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9E9E">
            <a:alpha val="0"/>
          </a:srgbClr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lt1"/>
                </a:solidFill>
                <a:latin typeface="Comfortaa" pitchFamily="2" charset="0"/>
              </a:rPr>
              <a:t>MEERWALD ET. AL.</a:t>
            </a:r>
            <a:endParaRPr sz="2800" b="1" dirty="0">
              <a:solidFill>
                <a:schemeClr val="lt1"/>
              </a:solidFill>
              <a:latin typeface="Comfortaa" pitchFamily="2" charset="0"/>
            </a:endParaRPr>
          </a:p>
        </p:txBody>
      </p:sp>
      <p:sp>
        <p:nvSpPr>
          <p:cNvPr id="118" name="Shape 118"/>
          <p:cNvSpPr txBox="1"/>
          <p:nvPr/>
        </p:nvSpPr>
        <p:spPr>
          <a:xfrm>
            <a:off x="501500" y="1505933"/>
            <a:ext cx="7783800" cy="4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err="1">
                <a:latin typeface="Comfortaa" pitchFamily="2" charset="0"/>
              </a:rPr>
              <a:t>Vstavljanje</a:t>
            </a:r>
            <a:r>
              <a:rPr lang="en" sz="1800" b="1" dirty="0">
                <a:latin typeface="Comfortaa" pitchFamily="2" charset="0"/>
              </a:rPr>
              <a:t> </a:t>
            </a:r>
            <a:r>
              <a:rPr lang="en" sz="1800" b="1" dirty="0" err="1">
                <a:latin typeface="Comfortaa" pitchFamily="2" charset="0"/>
              </a:rPr>
              <a:t>žiga</a:t>
            </a:r>
            <a:endParaRPr sz="1800" b="1" dirty="0">
              <a:latin typeface="Comfortaa" pitchFamily="2" charset="0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 err="1">
                <a:latin typeface="Comfortaa Light" pitchFamily="2" charset="0"/>
              </a:rPr>
              <a:t>Luminančno-krominančni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slikovni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prostor</a:t>
            </a:r>
            <a:endParaRPr sz="1800" dirty="0">
              <a:latin typeface="Comfortaa Light" pitchFamily="2" charset="0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>
                <a:latin typeface="Comfortaa Light" pitchFamily="2" charset="0"/>
              </a:rPr>
              <a:t>“Spread spectrum”</a:t>
            </a:r>
            <a:endParaRPr sz="1800" dirty="0">
              <a:latin typeface="Comfortaa Light" pitchFamily="2" charset="0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 dirty="0" err="1">
                <a:latin typeface="Comfortaa Light" pitchFamily="2" charset="0"/>
              </a:rPr>
              <a:t>Diskretna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valčna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transformacija</a:t>
            </a:r>
            <a:r>
              <a:rPr lang="en" sz="1800" dirty="0">
                <a:latin typeface="Comfortaa Light" pitchFamily="2" charset="0"/>
              </a:rPr>
              <a:t>  (CDF 9/7 </a:t>
            </a:r>
            <a:r>
              <a:rPr lang="en" sz="1800" dirty="0" err="1">
                <a:latin typeface="Comfortaa Light" pitchFamily="2" charset="0"/>
              </a:rPr>
              <a:t>valček</a:t>
            </a:r>
            <a:r>
              <a:rPr lang="en" sz="1800" dirty="0">
                <a:latin typeface="Comfortaa Light" pitchFamily="2" charset="0"/>
              </a:rPr>
              <a:t>)</a:t>
            </a:r>
            <a:endParaRPr sz="1800" dirty="0">
              <a:latin typeface="Comfortaa Light" pitchFamily="2" charset="0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 dirty="0">
                <a:latin typeface="Comfortaa Light" pitchFamily="2" charset="0"/>
              </a:rPr>
              <a:t>Cauchy </a:t>
            </a:r>
            <a:r>
              <a:rPr lang="en" sz="1800" dirty="0" err="1">
                <a:latin typeface="Comfortaa Light" pitchFamily="2" charset="0"/>
              </a:rPr>
              <a:t>distribucija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žiga</a:t>
            </a:r>
            <a:endParaRPr sz="1800" dirty="0">
              <a:latin typeface="Comfortaa Light" pitchFamily="2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err="1">
                <a:latin typeface="Comfortaa" pitchFamily="2" charset="0"/>
              </a:rPr>
              <a:t>Branje</a:t>
            </a:r>
            <a:r>
              <a:rPr lang="en" sz="1800" b="1" dirty="0">
                <a:latin typeface="Comfortaa" pitchFamily="2" charset="0"/>
              </a:rPr>
              <a:t> </a:t>
            </a:r>
            <a:r>
              <a:rPr lang="en" sz="1800" b="1" dirty="0" err="1">
                <a:latin typeface="Comfortaa" pitchFamily="2" charset="0"/>
              </a:rPr>
              <a:t>žiga</a:t>
            </a:r>
            <a:endParaRPr sz="1800" b="1" dirty="0">
              <a:latin typeface="Comfortaa" pitchFamily="2" charset="0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 err="1">
                <a:latin typeface="Comfortaa Light" pitchFamily="2" charset="0"/>
              </a:rPr>
              <a:t>Zaznavanje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robov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televizorja</a:t>
            </a:r>
            <a:endParaRPr sz="1800" dirty="0">
              <a:latin typeface="Comfortaa Light" pitchFamily="2" charset="0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 dirty="0">
                <a:latin typeface="Comfortaa Light" pitchFamily="2" charset="0"/>
              </a:rPr>
              <a:t>Canny-</a:t>
            </a:r>
            <a:r>
              <a:rPr lang="en" sz="1800" dirty="0" err="1">
                <a:latin typeface="Comfortaa Light" pitchFamily="2" charset="0"/>
              </a:rPr>
              <a:t>eva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detekcija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robov</a:t>
            </a:r>
            <a:endParaRPr sz="1800" dirty="0">
              <a:latin typeface="Comfortaa Light" pitchFamily="2" charset="0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 dirty="0">
                <a:latin typeface="Comfortaa Light" pitchFamily="2" charset="0"/>
              </a:rPr>
              <a:t>Hough-ova </a:t>
            </a:r>
            <a:r>
              <a:rPr lang="en" sz="1800" dirty="0" err="1">
                <a:latin typeface="Comfortaa Light" pitchFamily="2" charset="0"/>
              </a:rPr>
              <a:t>transformacija</a:t>
            </a:r>
            <a:endParaRPr sz="1800" dirty="0">
              <a:latin typeface="Comfortaa Light" pitchFamily="2" charset="0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 err="1">
                <a:latin typeface="Comfortaa Light" pitchFamily="2" charset="0"/>
              </a:rPr>
              <a:t>Perspektivna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korekcija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prepoznane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slike</a:t>
            </a:r>
            <a:endParaRPr sz="1800" dirty="0">
              <a:latin typeface="Comfortaa Light" pitchFamily="2" charset="0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 err="1">
                <a:latin typeface="Comfortaa Light" pitchFamily="2" charset="0"/>
              </a:rPr>
              <a:t>Luminančna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komponenta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slike</a:t>
            </a:r>
            <a:endParaRPr sz="1800" dirty="0">
              <a:latin typeface="Comfortaa Light" pitchFamily="2" charset="0"/>
            </a:endParaRPr>
          </a:p>
          <a:p>
            <a: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>
                <a:solidFill>
                  <a:schemeClr val="dk1"/>
                </a:solidFill>
                <a:latin typeface="Comfortaa Light" pitchFamily="2" charset="0"/>
              </a:rPr>
              <a:t>“Spread spectrum”</a:t>
            </a:r>
            <a:endParaRPr sz="1800" dirty="0">
              <a:solidFill>
                <a:schemeClr val="dk1"/>
              </a:solidFill>
              <a:latin typeface="Comfortaa Light" pitchFamily="2" charset="0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 dirty="0" err="1">
                <a:solidFill>
                  <a:schemeClr val="dk1"/>
                </a:solidFill>
                <a:latin typeface="Comfortaa Light" pitchFamily="2" charset="0"/>
              </a:rPr>
              <a:t>Diskretna</a:t>
            </a:r>
            <a:r>
              <a:rPr lang="en" sz="1800" dirty="0">
                <a:solidFill>
                  <a:schemeClr val="dk1"/>
                </a:solidFill>
                <a:latin typeface="Comfortaa Light" pitchFamily="2" charset="0"/>
              </a:rPr>
              <a:t> </a:t>
            </a:r>
            <a:r>
              <a:rPr lang="en" sz="1800" dirty="0" err="1">
                <a:solidFill>
                  <a:schemeClr val="dk1"/>
                </a:solidFill>
                <a:latin typeface="Comfortaa Light" pitchFamily="2" charset="0"/>
              </a:rPr>
              <a:t>valčna</a:t>
            </a:r>
            <a:r>
              <a:rPr lang="en" sz="1800" dirty="0">
                <a:solidFill>
                  <a:schemeClr val="dk1"/>
                </a:solidFill>
                <a:latin typeface="Comfortaa Light" pitchFamily="2" charset="0"/>
              </a:rPr>
              <a:t> </a:t>
            </a:r>
            <a:r>
              <a:rPr lang="en" sz="1800" dirty="0" err="1">
                <a:solidFill>
                  <a:schemeClr val="dk1"/>
                </a:solidFill>
                <a:latin typeface="Comfortaa Light" pitchFamily="2" charset="0"/>
              </a:rPr>
              <a:t>transformacija</a:t>
            </a:r>
            <a:r>
              <a:rPr lang="en" sz="1800" dirty="0">
                <a:solidFill>
                  <a:schemeClr val="dk1"/>
                </a:solidFill>
                <a:latin typeface="Comfortaa Light" pitchFamily="2" charset="0"/>
              </a:rPr>
              <a:t>  (CDF 9/7 </a:t>
            </a:r>
            <a:r>
              <a:rPr lang="en" sz="1800" dirty="0" err="1">
                <a:solidFill>
                  <a:schemeClr val="dk1"/>
                </a:solidFill>
                <a:latin typeface="Comfortaa Light" pitchFamily="2" charset="0"/>
              </a:rPr>
              <a:t>valček</a:t>
            </a:r>
            <a:r>
              <a:rPr lang="en" sz="1800" dirty="0">
                <a:solidFill>
                  <a:schemeClr val="dk1"/>
                </a:solidFill>
                <a:latin typeface="Comfortaa Light" pitchFamily="2" charset="0"/>
              </a:rPr>
              <a:t>)</a:t>
            </a:r>
            <a:endParaRPr sz="1800" dirty="0">
              <a:solidFill>
                <a:schemeClr val="dk1"/>
              </a:solidFill>
              <a:latin typeface="Comfortaa Light" pitchFamily="2" charset="0"/>
            </a:endParaRPr>
          </a:p>
          <a:p>
            <a: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 dirty="0">
                <a:latin typeface="Comfortaa Light" pitchFamily="2" charset="0"/>
              </a:rPr>
              <a:t>Rao-Cauchy </a:t>
            </a:r>
            <a:r>
              <a:rPr lang="en" sz="1800" dirty="0" err="1">
                <a:latin typeface="Comfortaa Light" pitchFamily="2" charset="0"/>
              </a:rPr>
              <a:t>detektor</a:t>
            </a:r>
            <a:endParaRPr sz="1800" dirty="0">
              <a:latin typeface="Comfortaa Light" pitchFamily="2" charset="0"/>
            </a:endParaRPr>
          </a:p>
        </p:txBody>
      </p:sp>
      <p:pic>
        <p:nvPicPr>
          <p:cNvPr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6400" y="1505933"/>
            <a:ext cx="1573701" cy="135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Shape 1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64000" y="3954320"/>
            <a:ext cx="1573700" cy="54516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/>
        </p:nvSpPr>
        <p:spPr>
          <a:xfrm>
            <a:off x="6909250" y="2986399"/>
            <a:ext cx="1788000" cy="6095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mfortaa Light" pitchFamily="2" charset="0"/>
              </a:rPr>
              <a:t>Cohen–</a:t>
            </a:r>
            <a:r>
              <a:rPr lang="en" sz="1000" dirty="0" err="1">
                <a:latin typeface="Comfortaa Light" pitchFamily="2" charset="0"/>
              </a:rPr>
              <a:t>Daubechies</a:t>
            </a:r>
            <a:r>
              <a:rPr lang="en" sz="1000" dirty="0">
                <a:latin typeface="Comfortaa Light" pitchFamily="2" charset="0"/>
              </a:rPr>
              <a:t>–</a:t>
            </a:r>
            <a:r>
              <a:rPr lang="en" sz="1000" dirty="0" err="1">
                <a:latin typeface="Comfortaa Light" pitchFamily="2" charset="0"/>
              </a:rPr>
              <a:t>Feauveau</a:t>
            </a:r>
            <a:endParaRPr sz="1000" dirty="0">
              <a:latin typeface="Comfortaa Light" pitchFamily="2" charset="0"/>
            </a:endParaRP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 err="1">
                <a:latin typeface="Comfortaa Light" pitchFamily="2" charset="0"/>
              </a:rPr>
              <a:t>valček</a:t>
            </a:r>
            <a:endParaRPr sz="1000" dirty="0">
              <a:latin typeface="Comfortaa Light" pitchFamily="2" charset="0"/>
            </a:endParaRPr>
          </a:p>
        </p:txBody>
      </p:sp>
      <p:sp>
        <p:nvSpPr>
          <p:cNvPr id="122" name="Shape 122"/>
          <p:cNvSpPr txBox="1"/>
          <p:nvPr/>
        </p:nvSpPr>
        <p:spPr>
          <a:xfrm>
            <a:off x="6756850" y="4535800"/>
            <a:ext cx="17880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mfortaa Light" pitchFamily="2" charset="0"/>
              </a:rPr>
              <a:t>Rao-Cauchy </a:t>
            </a:r>
            <a:r>
              <a:rPr lang="en" sz="1000" dirty="0" err="1">
                <a:latin typeface="Comfortaa Light" pitchFamily="2" charset="0"/>
              </a:rPr>
              <a:t>detektor</a:t>
            </a:r>
            <a:endParaRPr sz="1000" dirty="0">
              <a:latin typeface="Comfortaa Light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9E9E">
            <a:alpha val="0"/>
          </a:srgbClr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lt1"/>
                </a:solidFill>
                <a:latin typeface="Comfortaa" pitchFamily="2" charset="0"/>
              </a:rPr>
              <a:t>VSEBINSKA PREPOZNAVA</a:t>
            </a:r>
            <a:endParaRPr sz="2800" b="1" dirty="0">
              <a:solidFill>
                <a:schemeClr val="lt1"/>
              </a:solidFill>
              <a:latin typeface="Comfortaa" pitchFamily="2" charset="0"/>
            </a:endParaRPr>
          </a:p>
        </p:txBody>
      </p:sp>
      <p:grpSp>
        <p:nvGrpSpPr>
          <p:cNvPr id="128" name="Shape 128"/>
          <p:cNvGrpSpPr/>
          <p:nvPr/>
        </p:nvGrpSpPr>
        <p:grpSpPr>
          <a:xfrm>
            <a:off x="1221175" y="1817200"/>
            <a:ext cx="6544175" cy="3785933"/>
            <a:chOff x="1144975" y="1893400"/>
            <a:chExt cx="6544175" cy="3785933"/>
          </a:xfrm>
        </p:grpSpPr>
        <p:sp>
          <p:nvSpPr>
            <p:cNvPr id="129" name="Shape 129"/>
            <p:cNvSpPr/>
            <p:nvPr/>
          </p:nvSpPr>
          <p:spPr>
            <a:xfrm>
              <a:off x="1196575" y="1893400"/>
              <a:ext cx="1117200" cy="849900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err="1">
                  <a:latin typeface="Comfortaa Light" pitchFamily="2" charset="0"/>
                </a:rPr>
                <a:t>Baza</a:t>
              </a:r>
              <a:r>
                <a:rPr lang="en" dirty="0">
                  <a:latin typeface="Comfortaa Light" pitchFamily="2" charset="0"/>
                </a:rPr>
                <a:t> </a:t>
              </a:r>
              <a:r>
                <a:rPr lang="en" dirty="0" err="1">
                  <a:latin typeface="Comfortaa Light" pitchFamily="2" charset="0"/>
                </a:rPr>
                <a:t>slik</a:t>
              </a:r>
              <a:endParaRPr dirty="0">
                <a:latin typeface="Comfortaa Light" pitchFamily="2" charset="0"/>
              </a:endParaRPr>
            </a:p>
          </p:txBody>
        </p:sp>
        <p:sp>
          <p:nvSpPr>
            <p:cNvPr id="130" name="Shape 130"/>
            <p:cNvSpPr/>
            <p:nvPr/>
          </p:nvSpPr>
          <p:spPr>
            <a:xfrm>
              <a:off x="1196575" y="4660233"/>
              <a:ext cx="1117200" cy="1019100"/>
            </a:xfrm>
            <a:prstGeom prst="can">
              <a:avLst>
                <a:gd name="adj" fmla="val 25000"/>
              </a:avLst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err="1">
                  <a:latin typeface="Comfortaa Light" pitchFamily="2" charset="0"/>
                </a:rPr>
                <a:t>Baza</a:t>
              </a:r>
              <a:r>
                <a:rPr lang="en" dirty="0">
                  <a:latin typeface="Comfortaa Light" pitchFamily="2" charset="0"/>
                </a:rPr>
                <a:t> </a:t>
              </a:r>
              <a:r>
                <a:rPr lang="en" dirty="0" err="1">
                  <a:latin typeface="Comfortaa Light" pitchFamily="2" charset="0"/>
                </a:rPr>
                <a:t>značilk</a:t>
              </a:r>
              <a:endParaRPr dirty="0">
                <a:latin typeface="Comfortaa Light" pitchFamily="2" charset="0"/>
              </a:endParaRPr>
            </a:p>
          </p:txBody>
        </p:sp>
        <p:sp>
          <p:nvSpPr>
            <p:cNvPr id="131" name="Shape 131"/>
            <p:cNvSpPr/>
            <p:nvPr/>
          </p:nvSpPr>
          <p:spPr>
            <a:xfrm>
              <a:off x="1144975" y="3370833"/>
              <a:ext cx="1220400" cy="726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err="1">
                  <a:latin typeface="Comfortaa Light" pitchFamily="2" charset="0"/>
                </a:rPr>
                <a:t>Računanje</a:t>
              </a:r>
              <a:r>
                <a:rPr lang="en" dirty="0">
                  <a:latin typeface="Comfortaa Light" pitchFamily="2" charset="0"/>
                </a:rPr>
                <a:t> </a:t>
              </a:r>
              <a:r>
                <a:rPr lang="en" dirty="0" err="1">
                  <a:latin typeface="Comfortaa Light" pitchFamily="2" charset="0"/>
                </a:rPr>
                <a:t>značilk</a:t>
              </a:r>
              <a:endParaRPr dirty="0">
                <a:latin typeface="Comfortaa Light" pitchFamily="2" charset="0"/>
              </a:endParaRPr>
            </a:p>
          </p:txBody>
        </p:sp>
        <p:pic>
          <p:nvPicPr>
            <p:cNvPr id="132" name="Shape 13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323800" y="2870567"/>
              <a:ext cx="1365350" cy="136535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3" name="Shape 133"/>
            <p:cNvSpPr/>
            <p:nvPr/>
          </p:nvSpPr>
          <p:spPr>
            <a:xfrm>
              <a:off x="6396275" y="4806633"/>
              <a:ext cx="1220400" cy="726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err="1">
                  <a:latin typeface="Comfortaa Light" pitchFamily="2" charset="0"/>
                </a:rPr>
                <a:t>Računanje</a:t>
              </a:r>
              <a:r>
                <a:rPr lang="en" dirty="0">
                  <a:latin typeface="Comfortaa Light" pitchFamily="2" charset="0"/>
                </a:rPr>
                <a:t> </a:t>
              </a:r>
              <a:r>
                <a:rPr lang="en" dirty="0" err="1">
                  <a:latin typeface="Comfortaa Light" pitchFamily="2" charset="0"/>
                </a:rPr>
                <a:t>značilk</a:t>
              </a:r>
              <a:endParaRPr dirty="0">
                <a:latin typeface="Comfortaa Light" pitchFamily="2" charset="0"/>
              </a:endParaRPr>
            </a:p>
          </p:txBody>
        </p:sp>
        <p:sp>
          <p:nvSpPr>
            <p:cNvPr id="134" name="Shape 134"/>
            <p:cNvSpPr/>
            <p:nvPr/>
          </p:nvSpPr>
          <p:spPr>
            <a:xfrm>
              <a:off x="3860175" y="4806633"/>
              <a:ext cx="1220400" cy="7263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err="1">
                  <a:latin typeface="Comfortaa Light" pitchFamily="2" charset="0"/>
                </a:rPr>
                <a:t>Primerjava</a:t>
              </a:r>
              <a:r>
                <a:rPr lang="en" dirty="0">
                  <a:latin typeface="Comfortaa Light" pitchFamily="2" charset="0"/>
                </a:rPr>
                <a:t> </a:t>
              </a:r>
              <a:r>
                <a:rPr lang="en" dirty="0" err="1">
                  <a:latin typeface="Comfortaa Light" pitchFamily="2" charset="0"/>
                </a:rPr>
                <a:t>značilk</a:t>
              </a:r>
              <a:endParaRPr dirty="0">
                <a:latin typeface="Comfortaa Light" pitchFamily="2" charset="0"/>
              </a:endParaRPr>
            </a:p>
          </p:txBody>
        </p:sp>
        <p:pic>
          <p:nvPicPr>
            <p:cNvPr id="135" name="Shape 13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479400" y="2652767"/>
              <a:ext cx="938625" cy="7039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Shape 13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4033325" y="3438997"/>
              <a:ext cx="1196859" cy="572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Shape 137"/>
            <p:cNvSpPr txBox="1"/>
            <p:nvPr/>
          </p:nvSpPr>
          <p:spPr>
            <a:xfrm>
              <a:off x="3213513" y="2198200"/>
              <a:ext cx="2513700" cy="46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dirty="0" err="1">
                  <a:latin typeface="Comfortaa Light" pitchFamily="2" charset="0"/>
                </a:rPr>
                <a:t>Najdene</a:t>
              </a:r>
              <a:r>
                <a:rPr lang="en" dirty="0">
                  <a:latin typeface="Comfortaa Light" pitchFamily="2" charset="0"/>
                </a:rPr>
                <a:t> </a:t>
              </a:r>
              <a:r>
                <a:rPr lang="en" dirty="0" err="1">
                  <a:latin typeface="Comfortaa Light" pitchFamily="2" charset="0"/>
                </a:rPr>
                <a:t>podobne</a:t>
              </a:r>
              <a:r>
                <a:rPr lang="en" dirty="0">
                  <a:latin typeface="Comfortaa Light" pitchFamily="2" charset="0"/>
                </a:rPr>
                <a:t> </a:t>
              </a:r>
              <a:r>
                <a:rPr lang="en" dirty="0" err="1">
                  <a:latin typeface="Comfortaa Light" pitchFamily="2" charset="0"/>
                </a:rPr>
                <a:t>slike</a:t>
              </a:r>
              <a:r>
                <a:rPr lang="en" dirty="0">
                  <a:latin typeface="Comfortaa Light" pitchFamily="2" charset="0"/>
                </a:rPr>
                <a:t>:</a:t>
              </a:r>
              <a:endParaRPr dirty="0">
                <a:latin typeface="Comfortaa Light" pitchFamily="2" charset="0"/>
              </a:endParaRPr>
            </a:p>
          </p:txBody>
        </p:sp>
        <p:cxnSp>
          <p:nvCxnSpPr>
            <p:cNvPr id="138" name="Shape 138"/>
            <p:cNvCxnSpPr>
              <a:endCxn id="133" idx="0"/>
            </p:cNvCxnSpPr>
            <p:nvPr/>
          </p:nvCxnSpPr>
          <p:spPr>
            <a:xfrm>
              <a:off x="7006475" y="4233933"/>
              <a:ext cx="0" cy="5727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39" name="Shape 139"/>
            <p:cNvCxnSpPr>
              <a:endCxn id="134" idx="3"/>
            </p:cNvCxnSpPr>
            <p:nvPr/>
          </p:nvCxnSpPr>
          <p:spPr>
            <a:xfrm rot="10800000">
              <a:off x="5080575" y="5169783"/>
              <a:ext cx="13158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0" name="Shape 140"/>
            <p:cNvCxnSpPr>
              <a:stCxn id="129" idx="3"/>
              <a:endCxn id="131" idx="0"/>
            </p:cNvCxnSpPr>
            <p:nvPr/>
          </p:nvCxnSpPr>
          <p:spPr>
            <a:xfrm>
              <a:off x="1755175" y="2743300"/>
              <a:ext cx="0" cy="6276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1" name="Shape 141"/>
            <p:cNvCxnSpPr>
              <a:stCxn id="131" idx="2"/>
              <a:endCxn id="130" idx="1"/>
            </p:cNvCxnSpPr>
            <p:nvPr/>
          </p:nvCxnSpPr>
          <p:spPr>
            <a:xfrm>
              <a:off x="1755175" y="4097133"/>
              <a:ext cx="0" cy="5631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2" name="Shape 142"/>
            <p:cNvCxnSpPr>
              <a:endCxn id="134" idx="1"/>
            </p:cNvCxnSpPr>
            <p:nvPr/>
          </p:nvCxnSpPr>
          <p:spPr>
            <a:xfrm>
              <a:off x="2313675" y="5169783"/>
              <a:ext cx="1546500" cy="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cxnSp>
          <p:nvCxnSpPr>
            <p:cNvPr id="143" name="Shape 143"/>
            <p:cNvCxnSpPr>
              <a:stCxn id="134" idx="0"/>
            </p:cNvCxnSpPr>
            <p:nvPr/>
          </p:nvCxnSpPr>
          <p:spPr>
            <a:xfrm rot="10800000">
              <a:off x="4470375" y="4233333"/>
              <a:ext cx="0" cy="57330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9E9E">
            <a:alpha val="0"/>
          </a:srgbClr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lt1"/>
                </a:solidFill>
                <a:latin typeface="Comfortaa" pitchFamily="2" charset="0"/>
                <a:ea typeface="Comfortaa"/>
                <a:cs typeface="Comfortaa"/>
                <a:sym typeface="Comfortaa"/>
              </a:rPr>
              <a:t>SIVIC ET. AL.</a:t>
            </a:r>
            <a:endParaRPr sz="2800" b="1" dirty="0">
              <a:solidFill>
                <a:schemeClr val="lt1"/>
              </a:solidFill>
              <a:latin typeface="Comfortaa" pitchFamily="2" charset="0"/>
              <a:ea typeface="Comfortaa"/>
              <a:cs typeface="Comfortaa"/>
              <a:sym typeface="Comfortaa"/>
            </a:endParaRPr>
          </a:p>
        </p:txBody>
      </p:sp>
      <p:sp>
        <p:nvSpPr>
          <p:cNvPr id="149" name="Shape 149"/>
          <p:cNvSpPr txBox="1"/>
          <p:nvPr/>
        </p:nvSpPr>
        <p:spPr>
          <a:xfrm>
            <a:off x="806300" y="1886933"/>
            <a:ext cx="7783800" cy="453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err="1">
                <a:latin typeface="Comfortaa" pitchFamily="2" charset="0"/>
              </a:rPr>
              <a:t>Ustvarjanje</a:t>
            </a:r>
            <a:r>
              <a:rPr lang="en" sz="1800" b="1" dirty="0">
                <a:latin typeface="Comfortaa" pitchFamily="2" charset="0"/>
              </a:rPr>
              <a:t> </a:t>
            </a:r>
            <a:r>
              <a:rPr lang="en" sz="1800" b="1" dirty="0" err="1">
                <a:latin typeface="Comfortaa" pitchFamily="2" charset="0"/>
              </a:rPr>
              <a:t>baze</a:t>
            </a:r>
            <a:endParaRPr sz="1800" b="1" dirty="0">
              <a:latin typeface="Comfortaa" pitchFamily="2" charset="0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 err="1">
                <a:latin typeface="Comfortaa Light" pitchFamily="2" charset="0"/>
              </a:rPr>
              <a:t>Slovar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začetnih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značilk</a:t>
            </a:r>
            <a:endParaRPr sz="1800" dirty="0">
              <a:latin typeface="Comfortaa Light" pitchFamily="2" charset="0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 dirty="0" err="1">
                <a:latin typeface="Comfortaa Light" pitchFamily="2" charset="0"/>
              </a:rPr>
              <a:t>Gručenje</a:t>
            </a:r>
            <a:r>
              <a:rPr lang="en" sz="1800" dirty="0">
                <a:latin typeface="Comfortaa Light" pitchFamily="2" charset="0"/>
              </a:rPr>
              <a:t> ORB </a:t>
            </a:r>
            <a:r>
              <a:rPr lang="en" sz="1800" dirty="0" err="1">
                <a:latin typeface="Comfortaa Light" pitchFamily="2" charset="0"/>
              </a:rPr>
              <a:t>značilk</a:t>
            </a:r>
            <a:endParaRPr sz="1800" dirty="0">
              <a:latin typeface="Comfortaa Light" pitchFamily="2" charset="0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 err="1">
                <a:latin typeface="Comfortaa Light" pitchFamily="2" charset="0"/>
              </a:rPr>
              <a:t>Računanje</a:t>
            </a:r>
            <a:r>
              <a:rPr lang="en" sz="1800" dirty="0">
                <a:latin typeface="Comfortaa Light" pitchFamily="2" charset="0"/>
              </a:rPr>
              <a:t> ORB </a:t>
            </a:r>
            <a:r>
              <a:rPr lang="en" sz="1800" dirty="0" err="1">
                <a:latin typeface="Comfortaa Light" pitchFamily="2" charset="0"/>
              </a:rPr>
              <a:t>značilk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iz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slik</a:t>
            </a:r>
            <a:r>
              <a:rPr lang="en" sz="1800" dirty="0">
                <a:latin typeface="Comfortaa Light" pitchFamily="2" charset="0"/>
              </a:rPr>
              <a:t> v </a:t>
            </a:r>
            <a:r>
              <a:rPr lang="en" sz="1800" dirty="0" err="1">
                <a:latin typeface="Comfortaa Light" pitchFamily="2" charset="0"/>
              </a:rPr>
              <a:t>bazi</a:t>
            </a:r>
            <a:endParaRPr sz="1800" dirty="0">
              <a:latin typeface="Comfortaa Light" pitchFamily="2" charset="0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 err="1">
                <a:latin typeface="Comfortaa Light" pitchFamily="2" charset="0"/>
              </a:rPr>
              <a:t>Iskanje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ujemajočih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značilk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iz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slovarja</a:t>
            </a:r>
            <a:endParaRPr sz="1800" dirty="0">
              <a:latin typeface="Comfortaa Light" pitchFamily="2" charset="0"/>
            </a:endParaRPr>
          </a:p>
          <a:p>
            <a:pPr marL="914400" marR="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lphaLcPeriod"/>
            </a:pPr>
            <a:r>
              <a:rPr lang="en" sz="1800" dirty="0">
                <a:latin typeface="Comfortaa Light" pitchFamily="2" charset="0"/>
              </a:rPr>
              <a:t>“Hierarchical Clustering” </a:t>
            </a:r>
            <a:r>
              <a:rPr lang="en" sz="1800" dirty="0" err="1">
                <a:latin typeface="Comfortaa Light" pitchFamily="2" charset="0"/>
              </a:rPr>
              <a:t>drevesa</a:t>
            </a:r>
            <a:endParaRPr sz="1800" dirty="0">
              <a:latin typeface="Comfortaa Light" pitchFamily="2" charset="0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 err="1">
                <a:latin typeface="Comfortaa" pitchFamily="2" charset="0"/>
              </a:rPr>
              <a:t>Iskanje</a:t>
            </a:r>
            <a:r>
              <a:rPr lang="en" sz="1800" b="1" dirty="0">
                <a:latin typeface="Comfortaa" pitchFamily="2" charset="0"/>
              </a:rPr>
              <a:t> </a:t>
            </a:r>
            <a:r>
              <a:rPr lang="en" sz="1800" b="1" dirty="0" err="1">
                <a:latin typeface="Comfortaa" pitchFamily="2" charset="0"/>
              </a:rPr>
              <a:t>po</a:t>
            </a:r>
            <a:r>
              <a:rPr lang="en" sz="1800" b="1" dirty="0">
                <a:latin typeface="Comfortaa" pitchFamily="2" charset="0"/>
              </a:rPr>
              <a:t> </a:t>
            </a:r>
            <a:r>
              <a:rPr lang="en" sz="1800" b="1" dirty="0" err="1">
                <a:latin typeface="Comfortaa" pitchFamily="2" charset="0"/>
              </a:rPr>
              <a:t>bazi</a:t>
            </a:r>
            <a:endParaRPr sz="1800" b="1" dirty="0">
              <a:latin typeface="Comfortaa" pitchFamily="2" charset="0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 err="1">
                <a:latin typeface="Comfortaa Light" pitchFamily="2" charset="0"/>
              </a:rPr>
              <a:t>Računanje</a:t>
            </a:r>
            <a:r>
              <a:rPr lang="en" sz="1800" dirty="0">
                <a:latin typeface="Comfortaa Light" pitchFamily="2" charset="0"/>
              </a:rPr>
              <a:t> ORB </a:t>
            </a:r>
            <a:r>
              <a:rPr lang="en" sz="1800" dirty="0" err="1">
                <a:latin typeface="Comfortaa Light" pitchFamily="2" charset="0"/>
              </a:rPr>
              <a:t>značilk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iz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iskane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slike</a:t>
            </a:r>
            <a:endParaRPr sz="1800" dirty="0">
              <a:latin typeface="Comfortaa Light" pitchFamily="2" charset="0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 err="1">
                <a:latin typeface="Comfortaa Light" pitchFamily="2" charset="0"/>
              </a:rPr>
              <a:t>Iskanje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ujemajočih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slik</a:t>
            </a:r>
            <a:r>
              <a:rPr lang="en" sz="1800" dirty="0">
                <a:latin typeface="Comfortaa Light" pitchFamily="2" charset="0"/>
              </a:rPr>
              <a:t> s </a:t>
            </a:r>
            <a:r>
              <a:rPr lang="en" sz="1800" dirty="0" err="1">
                <a:latin typeface="Comfortaa Light" pitchFamily="2" charset="0"/>
              </a:rPr>
              <a:t>pomočjo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slovarja</a:t>
            </a:r>
            <a:endParaRPr sz="1800" dirty="0">
              <a:latin typeface="Comfortaa Light" pitchFamily="2" charset="0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 err="1">
                <a:latin typeface="Comfortaa Light" pitchFamily="2" charset="0"/>
              </a:rPr>
              <a:t>Filtriranje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ujemajočih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slik</a:t>
            </a:r>
            <a:r>
              <a:rPr lang="en" sz="1800" dirty="0">
                <a:latin typeface="Comfortaa Light" pitchFamily="2" charset="0"/>
              </a:rPr>
              <a:t> s TF-IDF </a:t>
            </a:r>
            <a:r>
              <a:rPr lang="en" sz="1800" dirty="0" err="1">
                <a:latin typeface="Comfortaa Light" pitchFamily="2" charset="0"/>
              </a:rPr>
              <a:t>utežmi</a:t>
            </a:r>
            <a:endParaRPr sz="1800" dirty="0">
              <a:latin typeface="Comfortaa Light" pitchFamily="2" charset="0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 sz="1800" dirty="0" err="1">
                <a:latin typeface="Comfortaa Light" pitchFamily="2" charset="0"/>
              </a:rPr>
              <a:t>Filtriranje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ujemajočih</a:t>
            </a:r>
            <a:r>
              <a:rPr lang="en" sz="1800" dirty="0">
                <a:latin typeface="Comfortaa Light" pitchFamily="2" charset="0"/>
              </a:rPr>
              <a:t> </a:t>
            </a:r>
            <a:r>
              <a:rPr lang="en" sz="1800" dirty="0" err="1">
                <a:latin typeface="Comfortaa Light" pitchFamily="2" charset="0"/>
              </a:rPr>
              <a:t>slik</a:t>
            </a:r>
            <a:r>
              <a:rPr lang="en" sz="1800" dirty="0">
                <a:latin typeface="Comfortaa Light" pitchFamily="2" charset="0"/>
              </a:rPr>
              <a:t> z RANSAC-om</a:t>
            </a:r>
            <a:endParaRPr sz="1800" dirty="0">
              <a:latin typeface="Comfortaa Light" pitchFamily="2" charset="0"/>
            </a:endParaRPr>
          </a:p>
        </p:txBody>
      </p:sp>
      <p:pic>
        <p:nvPicPr>
          <p:cNvPr id="150" name="Shape 1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60550" y="2788117"/>
            <a:ext cx="1657350" cy="88582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/>
          <p:nvPr/>
        </p:nvSpPr>
        <p:spPr>
          <a:xfrm>
            <a:off x="5995225" y="3685167"/>
            <a:ext cx="1788000" cy="4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latin typeface="Comfortaa Light" pitchFamily="2" charset="0"/>
              </a:rPr>
              <a:t>TF-IDF </a:t>
            </a:r>
            <a:r>
              <a:rPr lang="en" sz="1000" dirty="0" err="1">
                <a:latin typeface="Comfortaa Light" pitchFamily="2" charset="0"/>
              </a:rPr>
              <a:t>utež</a:t>
            </a:r>
            <a:endParaRPr sz="1000" dirty="0">
              <a:latin typeface="Comfortaa Light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9E9E">
            <a:alpha val="0"/>
          </a:srgbClr>
        </a:solidFill>
        <a:effectLst/>
      </p:bgPr>
    </p:bg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858850" y="3443275"/>
            <a:ext cx="6725400" cy="193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latin typeface="Comfortaa" pitchFamily="2" charset="0"/>
              </a:rPr>
              <a:t>Problemi</a:t>
            </a:r>
            <a:r>
              <a:rPr lang="en" sz="2400" b="1" dirty="0">
                <a:latin typeface="Comfortaa" pitchFamily="2" charset="0"/>
              </a:rPr>
              <a:t> </a:t>
            </a:r>
            <a:r>
              <a:rPr lang="en" sz="2400" b="1" dirty="0" err="1">
                <a:latin typeface="Comfortaa" pitchFamily="2" charset="0"/>
              </a:rPr>
              <a:t>te</a:t>
            </a:r>
            <a:r>
              <a:rPr lang="en" sz="2400" b="1" dirty="0">
                <a:latin typeface="Comfortaa" pitchFamily="2" charset="0"/>
              </a:rPr>
              <a:t> </a:t>
            </a:r>
            <a:r>
              <a:rPr lang="en" sz="2400" b="1" dirty="0" err="1">
                <a:latin typeface="Comfortaa" pitchFamily="2" charset="0"/>
              </a:rPr>
              <a:t>arhitekture</a:t>
            </a:r>
            <a:r>
              <a:rPr lang="en" sz="2400" b="1" dirty="0">
                <a:latin typeface="Comfortaa" pitchFamily="2" charset="0"/>
              </a:rPr>
              <a:t>:</a:t>
            </a:r>
            <a:endParaRPr sz="2400" b="1" dirty="0">
              <a:latin typeface="Comfortaa" pitchFamily="2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" sz="2400" dirty="0" err="1"/>
              <a:t>podpora</a:t>
            </a:r>
            <a:r>
              <a:rPr lang="en" sz="2400" dirty="0"/>
              <a:t> </a:t>
            </a:r>
            <a:r>
              <a:rPr lang="en" sz="2400" dirty="0" err="1"/>
              <a:t>večje</a:t>
            </a:r>
            <a:r>
              <a:rPr lang="en" sz="2400" dirty="0"/>
              <a:t> </a:t>
            </a:r>
            <a:r>
              <a:rPr lang="en" sz="2400" dirty="0" err="1"/>
              <a:t>količine</a:t>
            </a:r>
            <a:r>
              <a:rPr lang="en" sz="2400" dirty="0"/>
              <a:t> </a:t>
            </a:r>
            <a:r>
              <a:rPr lang="en" sz="2400" dirty="0" err="1"/>
              <a:t>slik</a:t>
            </a:r>
            <a:endParaRPr sz="24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" sz="2400" dirty="0"/>
              <a:t>“single point of failure”</a:t>
            </a:r>
            <a:endParaRPr sz="2400" dirty="0"/>
          </a:p>
        </p:txBody>
      </p:sp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lt1"/>
                </a:solidFill>
                <a:latin typeface="Comfortaa" pitchFamily="2" charset="0"/>
              </a:rPr>
              <a:t>ARHITEKTURA STAREGA SISTEMA</a:t>
            </a:r>
            <a:endParaRPr sz="2800" b="1" dirty="0">
              <a:solidFill>
                <a:schemeClr val="lt1"/>
              </a:solidFill>
              <a:latin typeface="Comfortaa" pitchFamily="2" charset="0"/>
            </a:endParaRPr>
          </a:p>
        </p:txBody>
      </p:sp>
      <p:sp>
        <p:nvSpPr>
          <p:cNvPr id="158" name="Shape 158"/>
          <p:cNvSpPr/>
          <p:nvPr/>
        </p:nvSpPr>
        <p:spPr>
          <a:xfrm>
            <a:off x="2650500" y="2078933"/>
            <a:ext cx="1190100" cy="1099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Comfortaa Light" pitchFamily="2" charset="0"/>
              </a:rPr>
              <a:t>Aplikacija</a:t>
            </a:r>
            <a:endParaRPr dirty="0">
              <a:latin typeface="Comfortaa Light" pitchFamily="2" charset="0"/>
            </a:endParaRPr>
          </a:p>
        </p:txBody>
      </p:sp>
      <p:sp>
        <p:nvSpPr>
          <p:cNvPr id="159" name="Shape 159"/>
          <p:cNvSpPr/>
          <p:nvPr/>
        </p:nvSpPr>
        <p:spPr>
          <a:xfrm>
            <a:off x="4743000" y="2078925"/>
            <a:ext cx="1750500" cy="1099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Comfortaa Light" pitchFamily="2" charset="0"/>
              </a:rPr>
              <a:t>Strežnik</a:t>
            </a:r>
            <a:r>
              <a:rPr lang="en" dirty="0">
                <a:latin typeface="Comfortaa Light" pitchFamily="2" charset="0"/>
              </a:rPr>
              <a:t> </a:t>
            </a:r>
            <a:r>
              <a:rPr lang="en" dirty="0" err="1">
                <a:latin typeface="Comfortaa Light" pitchFamily="2" charset="0"/>
              </a:rPr>
              <a:t>za</a:t>
            </a:r>
            <a:r>
              <a:rPr lang="en" dirty="0">
                <a:latin typeface="Comfortaa Light" pitchFamily="2" charset="0"/>
              </a:rPr>
              <a:t> </a:t>
            </a:r>
            <a:r>
              <a:rPr lang="en" dirty="0" err="1">
                <a:latin typeface="Comfortaa Light" pitchFamily="2" charset="0"/>
              </a:rPr>
              <a:t>prepoznavo</a:t>
            </a:r>
            <a:endParaRPr dirty="0">
              <a:latin typeface="Comfortaa Light" pitchFamily="2" charset="0"/>
            </a:endParaRPr>
          </a:p>
        </p:txBody>
      </p:sp>
      <p:cxnSp>
        <p:nvCxnSpPr>
          <p:cNvPr id="160" name="Shape 160"/>
          <p:cNvCxnSpPr>
            <a:stCxn id="158" idx="3"/>
            <a:endCxn id="159" idx="1"/>
          </p:cNvCxnSpPr>
          <p:nvPr/>
        </p:nvCxnSpPr>
        <p:spPr>
          <a:xfrm>
            <a:off x="3840600" y="2628683"/>
            <a:ext cx="90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9E9E">
            <a:alpha val="0"/>
          </a:srgbClr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387900" y="3833425"/>
            <a:ext cx="8520600" cy="2437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err="1">
                <a:latin typeface="Comfortaa" pitchFamily="2" charset="0"/>
              </a:rPr>
              <a:t>Izzivi</a:t>
            </a:r>
            <a:r>
              <a:rPr lang="en" sz="2400" b="1" dirty="0">
                <a:latin typeface="Comfortaa" pitchFamily="2" charset="0"/>
              </a:rPr>
              <a:t>:</a:t>
            </a:r>
            <a:endParaRPr sz="2400" b="1" dirty="0">
              <a:latin typeface="Comfortaa" pitchFamily="2" charset="0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" sz="2400" dirty="0" err="1"/>
              <a:t>razporejanje</a:t>
            </a:r>
            <a:r>
              <a:rPr lang="en" sz="2400" dirty="0"/>
              <a:t> </a:t>
            </a:r>
            <a:r>
              <a:rPr lang="en" sz="2400" dirty="0" err="1"/>
              <a:t>slik</a:t>
            </a:r>
            <a:r>
              <a:rPr lang="en" sz="2400" dirty="0"/>
              <a:t> med </a:t>
            </a:r>
            <a:r>
              <a:rPr lang="en" sz="2400" dirty="0" err="1"/>
              <a:t>particijami</a:t>
            </a:r>
            <a:endParaRPr sz="2400" dirty="0"/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Arial" panose="020B0604020202020204" pitchFamily="34" charset="0"/>
              <a:buChar char="•"/>
            </a:pPr>
            <a:r>
              <a:rPr lang="en" sz="2400" dirty="0" err="1"/>
              <a:t>rangiranje</a:t>
            </a:r>
            <a:r>
              <a:rPr lang="en" sz="2400" dirty="0"/>
              <a:t> </a:t>
            </a:r>
            <a:r>
              <a:rPr lang="en" sz="2400" dirty="0" err="1"/>
              <a:t>rezultatov</a:t>
            </a:r>
            <a:r>
              <a:rPr lang="en" sz="2400" dirty="0"/>
              <a:t> s “Storage” </a:t>
            </a:r>
            <a:r>
              <a:rPr lang="en" sz="2400" dirty="0" err="1"/>
              <a:t>strežnikov</a:t>
            </a:r>
            <a:endParaRPr sz="2400" dirty="0"/>
          </a:p>
        </p:txBody>
      </p:sp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lt1"/>
                </a:solidFill>
                <a:latin typeface="Comfortaa" pitchFamily="2" charset="0"/>
              </a:rPr>
              <a:t>PODPORA VEČJE KOLIČINE SLIK</a:t>
            </a:r>
            <a:endParaRPr sz="2800" b="1" dirty="0">
              <a:solidFill>
                <a:schemeClr val="lt1"/>
              </a:solidFill>
              <a:latin typeface="Comfortaa" pitchFamily="2" charset="0"/>
            </a:endParaRPr>
          </a:p>
        </p:txBody>
      </p:sp>
      <p:sp>
        <p:nvSpPr>
          <p:cNvPr id="167" name="Shape 167"/>
          <p:cNvSpPr/>
          <p:nvPr/>
        </p:nvSpPr>
        <p:spPr>
          <a:xfrm>
            <a:off x="1151850" y="2318133"/>
            <a:ext cx="1190100" cy="1099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err="1">
                <a:latin typeface="Comfortaa Light" pitchFamily="2" charset="0"/>
              </a:rPr>
              <a:t>Aplikacija</a:t>
            </a:r>
            <a:endParaRPr dirty="0">
              <a:latin typeface="Comfortaa Light" pitchFamily="2" charset="0"/>
            </a:endParaRPr>
          </a:p>
        </p:txBody>
      </p:sp>
      <p:sp>
        <p:nvSpPr>
          <p:cNvPr id="168" name="Shape 168"/>
          <p:cNvSpPr/>
          <p:nvPr/>
        </p:nvSpPr>
        <p:spPr>
          <a:xfrm>
            <a:off x="3244350" y="2318125"/>
            <a:ext cx="1750500" cy="1099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 Light" pitchFamily="2" charset="0"/>
              </a:rPr>
              <a:t>“Query”</a:t>
            </a:r>
            <a:endParaRPr dirty="0">
              <a:latin typeface="Comfortaa Light" pitchFamily="2" charset="0"/>
            </a:endParaRPr>
          </a:p>
        </p:txBody>
      </p:sp>
      <p:cxnSp>
        <p:nvCxnSpPr>
          <p:cNvPr id="169" name="Shape 169"/>
          <p:cNvCxnSpPr>
            <a:stCxn id="167" idx="3"/>
            <a:endCxn id="168" idx="1"/>
          </p:cNvCxnSpPr>
          <p:nvPr/>
        </p:nvCxnSpPr>
        <p:spPr>
          <a:xfrm>
            <a:off x="2341950" y="2867883"/>
            <a:ext cx="902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170" name="Shape 170"/>
          <p:cNvSpPr/>
          <p:nvPr/>
        </p:nvSpPr>
        <p:spPr>
          <a:xfrm>
            <a:off x="6241650" y="1686025"/>
            <a:ext cx="1750500" cy="47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 Light" pitchFamily="2" charset="0"/>
              </a:rPr>
              <a:t>“Storage 1”</a:t>
            </a:r>
            <a:endParaRPr dirty="0">
              <a:latin typeface="Comfortaa Light" pitchFamily="2" charset="0"/>
            </a:endParaRPr>
          </a:p>
        </p:txBody>
      </p:sp>
      <p:sp>
        <p:nvSpPr>
          <p:cNvPr id="171" name="Shape 171"/>
          <p:cNvSpPr/>
          <p:nvPr/>
        </p:nvSpPr>
        <p:spPr>
          <a:xfrm>
            <a:off x="6241650" y="3582325"/>
            <a:ext cx="1750500" cy="47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 Light" pitchFamily="2" charset="0"/>
              </a:rPr>
              <a:t>“Storage 4”</a:t>
            </a:r>
            <a:endParaRPr dirty="0">
              <a:latin typeface="Comfortaa Light" pitchFamily="2" charset="0"/>
            </a:endParaRPr>
          </a:p>
        </p:txBody>
      </p:sp>
      <p:sp>
        <p:nvSpPr>
          <p:cNvPr id="172" name="Shape 172"/>
          <p:cNvSpPr/>
          <p:nvPr/>
        </p:nvSpPr>
        <p:spPr>
          <a:xfrm>
            <a:off x="6241650" y="2318125"/>
            <a:ext cx="1750500" cy="47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 Light" pitchFamily="2" charset="0"/>
              </a:rPr>
              <a:t>“Storage 2”</a:t>
            </a:r>
            <a:endParaRPr dirty="0">
              <a:latin typeface="Comfortaa Light" pitchFamily="2" charset="0"/>
            </a:endParaRPr>
          </a:p>
        </p:txBody>
      </p:sp>
      <p:sp>
        <p:nvSpPr>
          <p:cNvPr id="173" name="Shape 173"/>
          <p:cNvSpPr/>
          <p:nvPr/>
        </p:nvSpPr>
        <p:spPr>
          <a:xfrm>
            <a:off x="6241650" y="2950225"/>
            <a:ext cx="1750500" cy="4797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latin typeface="Comfortaa Light" pitchFamily="2" charset="0"/>
              </a:rPr>
              <a:t>“Storage 3”</a:t>
            </a:r>
            <a:endParaRPr dirty="0">
              <a:latin typeface="Comfortaa Light" pitchFamily="2" charset="0"/>
            </a:endParaRPr>
          </a:p>
        </p:txBody>
      </p:sp>
      <p:cxnSp>
        <p:nvCxnSpPr>
          <p:cNvPr id="174" name="Shape 174"/>
          <p:cNvCxnSpPr>
            <a:endCxn id="170" idx="1"/>
          </p:cNvCxnSpPr>
          <p:nvPr/>
        </p:nvCxnSpPr>
        <p:spPr>
          <a:xfrm rot="10800000" flipH="1">
            <a:off x="4994850" y="1925875"/>
            <a:ext cx="1246800" cy="942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75" name="Shape 175"/>
          <p:cNvCxnSpPr>
            <a:endCxn id="172" idx="1"/>
          </p:cNvCxnSpPr>
          <p:nvPr/>
        </p:nvCxnSpPr>
        <p:spPr>
          <a:xfrm rot="10800000" flipH="1">
            <a:off x="4994850" y="2557975"/>
            <a:ext cx="1246800" cy="30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76" name="Shape 176"/>
          <p:cNvCxnSpPr>
            <a:endCxn id="173" idx="1"/>
          </p:cNvCxnSpPr>
          <p:nvPr/>
        </p:nvCxnSpPr>
        <p:spPr>
          <a:xfrm>
            <a:off x="4994850" y="2867875"/>
            <a:ext cx="1246800" cy="322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77" name="Shape 177"/>
          <p:cNvCxnSpPr>
            <a:endCxn id="171" idx="1"/>
          </p:cNvCxnSpPr>
          <p:nvPr/>
        </p:nvCxnSpPr>
        <p:spPr>
          <a:xfrm>
            <a:off x="4994850" y="2867875"/>
            <a:ext cx="1246800" cy="954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</TotalTime>
  <Words>1463</Words>
  <Application>Microsoft Macintosh PowerPoint</Application>
  <PresentationFormat>On-screen Show (4:3)</PresentationFormat>
  <Paragraphs>134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Comfortaa Light</vt:lpstr>
      <vt:lpstr>Arial</vt:lpstr>
      <vt:lpstr>Comfortaa</vt:lpstr>
      <vt:lpstr>Simple Light</vt:lpstr>
      <vt:lpstr>OD 20 TISOČ DO 20 MILIJONOV</vt:lpstr>
      <vt:lpstr>KAJ JE REVEEL?</vt:lpstr>
      <vt:lpstr>PowerPoint Presentation</vt:lpstr>
      <vt:lpstr>DIGITALNI VODNI ŽIG</vt:lpstr>
      <vt:lpstr>MEERWALD ET. AL.</vt:lpstr>
      <vt:lpstr>VSEBINSKA PREPOZNAVA</vt:lpstr>
      <vt:lpstr>SIVIC ET. AL.</vt:lpstr>
      <vt:lpstr>Problemi te arhitekture: podpora večje količine slik “single point of failure”</vt:lpstr>
      <vt:lpstr>Izzivi: razporejanje slik med particijami rangiranje rezultatov s “Storage” strežnikov</vt:lpstr>
      <vt:lpstr>Izzivi: konsenz “Storage” strežnikov (Raft) razporejanje zahtevkov na “Query”</vt:lpstr>
      <vt:lpstr>Profiliranje algoritma za prepoznavo (RANSAC → GC-RANSAC) Predpomnjenje (percepcijske zgoščevalne funkcije)</vt:lpstr>
      <vt:lpstr>VPRAŠANJA?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 20 TISOČ DO 20 MILIJONOV</dc:title>
  <cp:lastModifiedBy>Rok Ajdnik</cp:lastModifiedBy>
  <cp:revision>4</cp:revision>
  <dcterms:modified xsi:type="dcterms:W3CDTF">2018-03-22T15:40:44Z</dcterms:modified>
</cp:coreProperties>
</file>